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7"/>
  </p:notesMasterIdLst>
  <p:sldIdLst>
    <p:sldId id="256" r:id="rId2"/>
    <p:sldId id="382" r:id="rId3"/>
    <p:sldId id="380" r:id="rId4"/>
    <p:sldId id="381" r:id="rId5"/>
    <p:sldId id="342" r:id="rId6"/>
    <p:sldId id="354" r:id="rId7"/>
    <p:sldId id="308" r:id="rId8"/>
    <p:sldId id="327" r:id="rId9"/>
    <p:sldId id="346" r:id="rId10"/>
    <p:sldId id="347" r:id="rId11"/>
    <p:sldId id="350" r:id="rId12"/>
    <p:sldId id="352" r:id="rId13"/>
    <p:sldId id="348" r:id="rId14"/>
    <p:sldId id="349" r:id="rId15"/>
    <p:sldId id="351" r:id="rId16"/>
  </p:sldIdLst>
  <p:sldSz cx="9144000" cy="6858000" type="screen4x3"/>
  <p:notesSz cx="6799263" cy="99298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97"/>
    <p:restoredTop sz="97840" autoAdjust="0"/>
  </p:normalViewPr>
  <p:slideViewPr>
    <p:cSldViewPr>
      <p:cViewPr>
        <p:scale>
          <a:sx n="200" d="100"/>
          <a:sy n="200" d="100"/>
        </p:scale>
        <p:origin x="360" y="680"/>
      </p:cViewPr>
      <p:guideLst>
        <p:guide orient="horz" pos="3838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327C9376-51A3-DAAF-1F30-06B80944605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3C9C651-284C-F93A-73E1-8C03A9595D6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C6A10524-B1D5-4945-94C6-6A9FDC065082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569EA9D-F47C-44FA-BF47-4AD2A40AE82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6463"/>
            <a:ext cx="5437187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Textmasterformate durch Klicken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18DEDDA3-806B-D943-FF98-AE03950D8D5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DD52AC9C-604B-75B8-4562-2959F68114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602E6C2-D146-45C5-944F-D578B42530E6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Folienbildplatzhalter 1">
            <a:extLst>
              <a:ext uri="{FF2B5EF4-FFF2-40B4-BE49-F238E27FC236}">
                <a16:creationId xmlns:a16="http://schemas.microsoft.com/office/drawing/2014/main" id="{A21A25A8-C9E1-965D-381D-9A4CB02CFF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Notizenplatzhalter 2">
            <a:extLst>
              <a:ext uri="{FF2B5EF4-FFF2-40B4-BE49-F238E27FC236}">
                <a16:creationId xmlns:a16="http://schemas.microsoft.com/office/drawing/2014/main" id="{FD05981D-8181-7BD0-FC66-74E00F4FCE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483" name="Foliennummernplatzhalter 3">
            <a:extLst>
              <a:ext uri="{FF2B5EF4-FFF2-40B4-BE49-F238E27FC236}">
                <a16:creationId xmlns:a16="http://schemas.microsoft.com/office/drawing/2014/main" id="{93368FD4-43AC-7097-FE8E-3FD61CC8B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84B5B61-6EF2-41CA-B6F5-6171B2547B2E}" type="slidenum">
              <a:rPr lang="en-US" altLang="de-DE" sz="1200" smtClean="0"/>
              <a:pPr/>
              <a:t>5</a:t>
            </a:fld>
            <a:endParaRPr lang="en-US" altLang="de-DE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Folienbildplatzhalter 1">
            <a:extLst>
              <a:ext uri="{FF2B5EF4-FFF2-40B4-BE49-F238E27FC236}">
                <a16:creationId xmlns:a16="http://schemas.microsoft.com/office/drawing/2014/main" id="{F8F02CE2-4A81-7C48-644A-468C47BBB2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Notizenplatzhalter 2">
            <a:extLst>
              <a:ext uri="{FF2B5EF4-FFF2-40B4-BE49-F238E27FC236}">
                <a16:creationId xmlns:a16="http://schemas.microsoft.com/office/drawing/2014/main" id="{C459F892-7F3C-0009-EA11-D08244FA11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531" name="Foliennummernplatzhalter 3">
            <a:extLst>
              <a:ext uri="{FF2B5EF4-FFF2-40B4-BE49-F238E27FC236}">
                <a16:creationId xmlns:a16="http://schemas.microsoft.com/office/drawing/2014/main" id="{4B3BEC17-EBFB-5E98-254A-A47D79342D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33417C6-A851-4F72-90E1-C30ADE00F133}" type="slidenum">
              <a:rPr lang="en-US" altLang="de-DE" sz="1200" smtClean="0"/>
              <a:pPr/>
              <a:t>6</a:t>
            </a:fld>
            <a:endParaRPr lang="en-US" altLang="de-DE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Folienbildplatzhalter 1">
            <a:extLst>
              <a:ext uri="{FF2B5EF4-FFF2-40B4-BE49-F238E27FC236}">
                <a16:creationId xmlns:a16="http://schemas.microsoft.com/office/drawing/2014/main" id="{80E6614F-2B0E-F875-D6E9-78DCC8C787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Notizenplatzhalter 2">
            <a:extLst>
              <a:ext uri="{FF2B5EF4-FFF2-40B4-BE49-F238E27FC236}">
                <a16:creationId xmlns:a16="http://schemas.microsoft.com/office/drawing/2014/main" id="{A91C5EA2-65BC-3149-BFC8-983F03161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4579" name="Foliennummernplatzhalter 3">
            <a:extLst>
              <a:ext uri="{FF2B5EF4-FFF2-40B4-BE49-F238E27FC236}">
                <a16:creationId xmlns:a16="http://schemas.microsoft.com/office/drawing/2014/main" id="{13D87DAC-2C18-B4AE-D0A9-BD8BEDFFB5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D22B992-86B0-4E92-9D5B-F45C6130035A}" type="slidenum">
              <a:rPr lang="en-US" altLang="de-DE" sz="1200" smtClean="0"/>
              <a:pPr/>
              <a:t>7</a:t>
            </a:fld>
            <a:endParaRPr lang="en-US" altLang="de-DE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KI Projekt Management Logo">
            <a:extLst>
              <a:ext uri="{FF2B5EF4-FFF2-40B4-BE49-F238E27FC236}">
                <a16:creationId xmlns:a16="http://schemas.microsoft.com/office/drawing/2014/main" id="{E902EB41-8B44-EEAC-7F87-49D55F5EC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76250"/>
            <a:ext cx="4487863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1958975"/>
            <a:ext cx="7488238" cy="1470025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3886200"/>
            <a:ext cx="7488238" cy="1752600"/>
          </a:xfrm>
        </p:spPr>
        <p:txBody>
          <a:bodyPr/>
          <a:lstStyle>
            <a:lvl1pPr marL="0" indent="0">
              <a:buFont typeface="Arial" charset="0"/>
              <a:buNone/>
              <a:defRPr sz="2400">
                <a:solidFill>
                  <a:srgbClr val="B3B0AE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93CAC8F-ED0E-C4B7-9BEF-194369AE6CE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971550" y="6453188"/>
            <a:ext cx="7488238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</p:spTree>
    <p:extLst>
      <p:ext uri="{BB962C8B-B14F-4D97-AF65-F5344CB8AC3E}">
        <p14:creationId xmlns:p14="http://schemas.microsoft.com/office/powerpoint/2010/main" val="180460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0A300A-DF66-C46D-2905-A1AB0DB9E2D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6293C3-8779-9DCE-8A9A-A9BBA46A450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412918-EEAB-4FB9-8F67-38A2634A9655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95665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8E71494-39CC-E19B-00B4-5C18B01E7BE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4603D7-8191-9AD6-FADD-5D2C17A13AD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5D9E9-A88B-4047-A6DB-11E3B9A9842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1936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71550" y="1557338"/>
            <a:ext cx="3667125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91075" y="1557338"/>
            <a:ext cx="3668713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BBFB0B-71C3-58CC-A80A-07DB24D5538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3E219A-0DD2-A0D5-1DD5-09420A97FE0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38429-BCA2-4FB2-B492-EA9BFAFC7B8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6460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6846D7-217F-4BF9-6308-4AD5A45BBA9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E49B219-5714-7E24-56ED-E23C709CC41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7586A6-6E69-4BE1-BDF5-20695877395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97720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50B5034-1356-C8F6-4FD3-0690CC0F087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68600CA-10E5-BB38-F886-70CFF150819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FD77E-6E42-4463-8813-3D182B13634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1836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3194C73-9FED-DBB1-8AC5-D0C6C469831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1F20FBA-E6ED-D414-FAA1-65A0EFAEBE7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7793C-CE71-4A47-978F-A07F67B361F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85467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213481-33CE-07F6-EBA1-72574184254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B85354-725D-73AE-2373-29D5138B41B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C3CC1-15B8-4D3D-B783-F47CC2DBE40C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3429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E06B22-9330-2A0D-C687-461A9172BAD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E91823-22B7-BCD1-E07C-9C68DD59BCE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0D3DB-9CC0-4985-8D35-812C7185BEC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7688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E4A44EE-98CE-1817-89DC-7CC35B6C0AD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3CD831-A10A-292B-D908-15A38B26C1C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E55FA-3B6F-4B5A-8D98-8B2E30B3A11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23826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88125" y="981075"/>
            <a:ext cx="1871663" cy="525621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71550" y="981075"/>
            <a:ext cx="5464175" cy="525621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3DB6C0-2DDC-9D25-2ED2-CFCFADB9090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F0FB59-470C-88DD-83F3-F1493FB0E7C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2834D-CA58-4A40-A7C6-D99EDA3E296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6299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50" y="981075"/>
            <a:ext cx="7488238" cy="4318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971550" y="1557338"/>
            <a:ext cx="3667125" cy="467995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91075" y="1557338"/>
            <a:ext cx="3668713" cy="467995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EC343A-378B-D37E-F72F-FD7F47A7F96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4A5C35-3231-AF39-F842-ED176A6E80C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F1805-6CBB-415B-8807-E365EEB819B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16741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659DB5-E038-594A-7381-804F9A7E23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981075"/>
            <a:ext cx="7488238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Titel durch klicken hinzufügen</a:t>
            </a:r>
            <a:endParaRPr lang="de-DE" altLang="de-DE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25E3F0C-1343-D343-8D16-82C2740787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557338"/>
            <a:ext cx="7488238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B1EE308-073F-CFFD-9B9B-1E3C66322B7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71550" y="6453188"/>
            <a:ext cx="6480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0067C6"/>
                </a:solidFill>
              </a:defRPr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B37F6019-2C3B-EEC3-F41C-0BF74BBCC2B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6453188"/>
            <a:ext cx="86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0067C6"/>
                </a:solidFill>
              </a:defRPr>
            </a:lvl1pPr>
          </a:lstStyle>
          <a:p>
            <a:pPr>
              <a:defRPr/>
            </a:pPr>
            <a:fld id="{38DE37CD-2678-4C1C-9618-503D4E05342C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0" name="Picture 6" descr="BKI Briefkopf Logo">
            <a:extLst>
              <a:ext uri="{FF2B5EF4-FFF2-40B4-BE49-F238E27FC236}">
                <a16:creationId xmlns:a16="http://schemas.microsoft.com/office/drawing/2014/main" id="{970C190D-ECFA-4944-73FD-C688EFDD2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49275"/>
            <a:ext cx="64770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7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9pPr>
    </p:titleStyle>
    <p:bodyStyle>
      <a:lvl1pPr marL="263525" indent="-2635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28650" indent="-1857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982663" indent="-1746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1400">
          <a:solidFill>
            <a:schemeClr val="tx1"/>
          </a:solidFill>
          <a:latin typeface="+mn-lt"/>
          <a:ea typeface="ＭＳ Ｐゴシック" charset="0"/>
        </a:defRPr>
      </a:lvl3pPr>
      <a:lvl4pPr marL="2187575" indent="-3048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2595563" indent="-3048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30527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35099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9671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44243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>
            <a:extLst>
              <a:ext uri="{FF2B5EF4-FFF2-40B4-BE49-F238E27FC236}">
                <a16:creationId xmlns:a16="http://schemas.microsoft.com/office/drawing/2014/main" id="{03FCE8BC-DF57-BA31-CD46-E919E551153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2B6B6595-3611-C447-DEDE-93BDA0D6C2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>
                <a:ea typeface="ＭＳ Ｐゴシック" panose="020B0600070205080204" pitchFamily="34" charset="-128"/>
              </a:rPr>
              <a:t>HERMES 22 Kleinprojekt</a:t>
            </a:r>
            <a:br>
              <a:rPr lang="en-US" altLang="de-DE">
                <a:ea typeface="ＭＳ Ｐゴシック" panose="020B0600070205080204" pitchFamily="34" charset="-128"/>
              </a:rPr>
            </a:br>
            <a:br>
              <a:rPr lang="en-US" altLang="de-DE">
                <a:ea typeface="ＭＳ Ｐゴシック" panose="020B0600070205080204" pitchFamily="34" charset="-128"/>
              </a:rPr>
            </a:br>
            <a:r>
              <a:rPr lang="en-US" altLang="de-DE" sz="2000">
                <a:ea typeface="ＭＳ Ｐゴシック" panose="020B0600070205080204" pitchFamily="34" charset="-128"/>
              </a:rPr>
              <a:t>Szenario Dienstleistung/Produkt Entwicklung</a:t>
            </a:r>
            <a:br>
              <a:rPr lang="en-US" altLang="de-DE">
                <a:ea typeface="ＭＳ Ｐゴシック" panose="020B0600070205080204" pitchFamily="34" charset="-128"/>
              </a:rPr>
            </a:br>
            <a:r>
              <a:rPr lang="en-US" altLang="de-DE" sz="2000">
                <a:ea typeface="ＭＳ Ｐゴシック" panose="020B0600070205080204" pitchFamily="34" charset="-128"/>
              </a:rPr>
              <a:t>Projektdokumentation Ebene Steuerung</a:t>
            </a:r>
            <a:br>
              <a:rPr lang="en-US" altLang="de-DE">
                <a:ea typeface="ＭＳ Ｐゴシック" panose="020B0600070205080204" pitchFamily="34" charset="-128"/>
              </a:rPr>
            </a:br>
            <a:endParaRPr lang="en-US" altLang="de-DE">
              <a:ea typeface="ＭＳ Ｐゴシック" panose="020B0600070205080204" pitchFamily="34" charset="-128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B217E63-EC34-B9B7-A818-6830B974447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3644900"/>
            <a:ext cx="7488238" cy="19939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de-DE">
                <a:ea typeface="ＭＳ Ｐゴシック" panose="020B0600070205080204" pitchFamily="34" charset="-128"/>
              </a:rPr>
              <a:t>Projektname:</a:t>
            </a:r>
            <a:br>
              <a:rPr lang="en-US" altLang="de-DE">
                <a:ea typeface="ＭＳ Ｐゴシック" panose="020B0600070205080204" pitchFamily="34" charset="-128"/>
              </a:rPr>
            </a:br>
            <a:endParaRPr lang="en-US" altLang="de-DE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Auftraggeber: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Projektleiter: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Datum:</a:t>
            </a:r>
            <a:endParaRPr lang="en-US" altLang="de-DE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Fußzeilenplatzhalter 3">
            <a:extLst>
              <a:ext uri="{FF2B5EF4-FFF2-40B4-BE49-F238E27FC236}">
                <a16:creationId xmlns:a16="http://schemas.microsoft.com/office/drawing/2014/main" id="{E992C084-4A4A-044E-4510-7A75DF02D8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6386" name="Foliennummernplatzhalter 4">
            <a:extLst>
              <a:ext uri="{FF2B5EF4-FFF2-40B4-BE49-F238E27FC236}">
                <a16:creationId xmlns:a16="http://schemas.microsoft.com/office/drawing/2014/main" id="{F36DB30E-8D56-CC24-CC47-71813513B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F8933DC-F05F-4565-90D4-88D0E8195173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16387" name="Titel 1">
            <a:extLst>
              <a:ext uri="{FF2B5EF4-FFF2-40B4-BE49-F238E27FC236}">
                <a16:creationId xmlns:a16="http://schemas.microsoft.com/office/drawing/2014/main" id="{F7A26207-F335-494E-83BA-1F74836E9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Phasenziele</a:t>
            </a:r>
            <a:br>
              <a:rPr lang="de-CH" altLang="de-DE">
                <a:ea typeface="ＭＳ Ｐゴシック" panose="020B0600070205080204" pitchFamily="34" charset="-128"/>
              </a:rPr>
            </a:br>
            <a:endParaRPr lang="de-CH" altLang="de-DE">
              <a:ea typeface="ＭＳ Ｐゴシック" panose="020B0600070205080204" pitchFamily="34" charset="-128"/>
            </a:endParaRPr>
          </a:p>
        </p:txBody>
      </p:sp>
      <p:pic>
        <p:nvPicPr>
          <p:cNvPr id="16388" name="Picture 2">
            <a:extLst>
              <a:ext uri="{FF2B5EF4-FFF2-40B4-BE49-F238E27FC236}">
                <a16:creationId xmlns:a16="http://schemas.microsoft.com/office/drawing/2014/main" id="{350F5EEA-9B17-B362-B298-7A5F5DCE47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1181100"/>
            <a:ext cx="7772400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Fußzeilenplatzhalter 3">
            <a:extLst>
              <a:ext uri="{FF2B5EF4-FFF2-40B4-BE49-F238E27FC236}">
                <a16:creationId xmlns:a16="http://schemas.microsoft.com/office/drawing/2014/main" id="{17DC44C7-215D-84EF-0521-93AB0BFFD4E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7410" name="Foliennummernplatzhalter 4">
            <a:extLst>
              <a:ext uri="{FF2B5EF4-FFF2-40B4-BE49-F238E27FC236}">
                <a16:creationId xmlns:a16="http://schemas.microsoft.com/office/drawing/2014/main" id="{AEF1A95F-961D-8AFE-2FC4-221862773E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FBE619-8EA2-43C9-B4F0-AA45E82A0AAB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6B394D7-FD7B-91AB-6399-71AEF31FE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Minimalergebnisse klassisch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pic>
        <p:nvPicPr>
          <p:cNvPr id="17412" name="Grafik 3">
            <a:extLst>
              <a:ext uri="{FF2B5EF4-FFF2-40B4-BE49-F238E27FC236}">
                <a16:creationId xmlns:a16="http://schemas.microsoft.com/office/drawing/2014/main" id="{4F4E3062-CD3B-913E-FED5-81CF9B211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85875"/>
            <a:ext cx="8651875" cy="444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Fußzeilenplatzhalter 3">
            <a:extLst>
              <a:ext uri="{FF2B5EF4-FFF2-40B4-BE49-F238E27FC236}">
                <a16:creationId xmlns:a16="http://schemas.microsoft.com/office/drawing/2014/main" id="{9B9803CF-C6F1-C5D8-D13E-A88E88D6EB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8434" name="Foliennummernplatzhalter 4">
            <a:extLst>
              <a:ext uri="{FF2B5EF4-FFF2-40B4-BE49-F238E27FC236}">
                <a16:creationId xmlns:a16="http://schemas.microsoft.com/office/drawing/2014/main" id="{8EDF89A0-1C3A-DE93-80AB-02CA2A2040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3B3A6E2-DABE-4E41-A197-CECF3285C6E0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C1CDD1CA-B50C-BABD-CB05-EEF0CBF23B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Minimalergebnisse </a:t>
            </a:r>
            <a:r>
              <a:rPr lang="de-CH" altLang="de-DE" dirty="0">
                <a:ea typeface="ＭＳ Ｐゴシック" panose="020B0600070205080204" pitchFamily="34" charset="-128"/>
              </a:rPr>
              <a:t>agil</a:t>
            </a: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pic>
        <p:nvPicPr>
          <p:cNvPr id="18436" name="Grafik 3">
            <a:extLst>
              <a:ext uri="{FF2B5EF4-FFF2-40B4-BE49-F238E27FC236}">
                <a16:creationId xmlns:a16="http://schemas.microsoft.com/office/drawing/2014/main" id="{36ABA9DF-04D5-3B23-5F23-77A56946C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31913"/>
            <a:ext cx="860107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ußzeilenplatzhalter 3">
            <a:extLst>
              <a:ext uri="{FF2B5EF4-FFF2-40B4-BE49-F238E27FC236}">
                <a16:creationId xmlns:a16="http://schemas.microsoft.com/office/drawing/2014/main" id="{9B630389-D1A5-62D5-41AB-FB48566947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9458" name="Foliennummernplatzhalter 4">
            <a:extLst>
              <a:ext uri="{FF2B5EF4-FFF2-40B4-BE49-F238E27FC236}">
                <a16:creationId xmlns:a16="http://schemas.microsoft.com/office/drawing/2014/main" id="{8175C312-91CC-CA10-FBEE-8F81132530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0FC6AED-F49B-4292-8192-2E1EBCC9AF37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>
              <a:solidFill>
                <a:srgbClr val="0067C6"/>
              </a:solidFill>
            </a:endParaRPr>
          </a:p>
        </p:txBody>
      </p:sp>
      <p:pic>
        <p:nvPicPr>
          <p:cNvPr id="2" name="Tabelle 2">
            <a:extLst>
              <a:ext uri="{FF2B5EF4-FFF2-40B4-BE49-F238E27FC236}">
                <a16:creationId xmlns:a16="http://schemas.microsoft.com/office/drawing/2014/main" id="{F63D3AFF-EFD0-DCBA-933E-C4ECD5E97695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81100"/>
            <a:ext cx="81788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38BB5A3C-29B4-8285-4F14-83704E8F6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349750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 geforderte Ergebnisse</a:t>
            </a:r>
          </a:p>
          <a:p>
            <a:pPr algn="ctr">
              <a:defRPr/>
            </a:pPr>
            <a:r>
              <a:rPr lang="de-DE" altLang="de-DE" kern="0" dirty="0">
                <a:ea typeface="ＭＳ Ｐゴシック" panose="020B0600070205080204" pitchFamily="34" charset="-128"/>
              </a:rPr>
              <a:t>Meilensteine</a:t>
            </a:r>
            <a:endParaRPr lang="de-CH" altLang="de-DE" kern="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Fußzeilenplatzhalter 3">
            <a:extLst>
              <a:ext uri="{FF2B5EF4-FFF2-40B4-BE49-F238E27FC236}">
                <a16:creationId xmlns:a16="http://schemas.microsoft.com/office/drawing/2014/main" id="{0998B886-2D1E-9E8A-5C7B-75DAF9CC633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1506" name="Foliennummernplatzhalter 4">
            <a:extLst>
              <a:ext uri="{FF2B5EF4-FFF2-40B4-BE49-F238E27FC236}">
                <a16:creationId xmlns:a16="http://schemas.microsoft.com/office/drawing/2014/main" id="{010BE377-49F1-12A5-4B40-A4339EC686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BB490DA-61DA-4FBC-A804-3D8CD905CE8D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>
              <a:solidFill>
                <a:srgbClr val="0067C6"/>
              </a:solidFill>
            </a:endParaRPr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26877D9F-3D3A-75D6-F9BE-3159837969F4}"/>
              </a:ext>
            </a:extLst>
          </p:cNvPr>
          <p:cNvGraphicFramePr>
            <a:graphicFrameLocks noGrp="1"/>
          </p:cNvGraphicFramePr>
          <p:nvPr/>
        </p:nvGraphicFramePr>
        <p:xfrm>
          <a:off x="468313" y="1196975"/>
          <a:ext cx="8135937" cy="3833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5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9484">
                <a:tc>
                  <a:txBody>
                    <a:bodyPr/>
                    <a:lstStyle/>
                    <a:p>
                      <a:r>
                        <a:rPr lang="de-CH" sz="1200" dirty="0" err="1"/>
                        <a:t>Nr</a:t>
                      </a:r>
                      <a:endParaRPr lang="de-CH" sz="1200" dirty="0"/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Steuerung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Führung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Ausführung</a:t>
                      </a:r>
                    </a:p>
                  </a:txBody>
                  <a:tcPr marL="91429" marR="91429" marT="45713" marB="4571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12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MS Vorabnahme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Produktkonzept</a:t>
                      </a: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13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MS Abnahme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Detailspezifikation</a:t>
                      </a: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14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Konzept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Einführungskonzept</a:t>
                      </a: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15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Realisierung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CH" sz="1200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16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Einführung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CH" sz="1200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17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Releasebericht</a:t>
                      </a: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(a)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18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Umsetzung (a)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19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Änderungsantrag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20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Änderungsstatusliste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21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Projektschlussbeurteilung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22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 Projektentscheide Führung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itel 1">
            <a:extLst>
              <a:ext uri="{FF2B5EF4-FFF2-40B4-BE49-F238E27FC236}">
                <a16:creationId xmlns:a16="http://schemas.microsoft.com/office/drawing/2014/main" id="{14E9CC56-1C6C-01DD-46D6-CC8B8C580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349750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 geforderte Ergebnisse</a:t>
            </a:r>
          </a:p>
          <a:p>
            <a:pPr algn="ctr">
              <a:defRPr/>
            </a:pPr>
            <a:r>
              <a:rPr lang="de-DE" altLang="de-DE" kern="0" dirty="0">
                <a:ea typeface="ＭＳ Ｐゴシック" panose="020B0600070205080204" pitchFamily="34" charset="-128"/>
              </a:rPr>
              <a:t>Meilensteine</a:t>
            </a:r>
            <a:endParaRPr lang="de-CH" altLang="de-DE" kern="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el 1">
            <a:extLst>
              <a:ext uri="{FF2B5EF4-FFF2-40B4-BE49-F238E27FC236}">
                <a16:creationId xmlns:a16="http://schemas.microsoft.com/office/drawing/2014/main" id="{0466173A-BDA7-693B-0C58-E87DE20775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Projektinitialisierungsauftrag</a:t>
            </a:r>
            <a:br>
              <a:rPr lang="de-CH" altLang="de-DE">
                <a:ea typeface="ＭＳ Ｐゴシック" panose="020B0600070205080204" pitchFamily="34" charset="-128"/>
              </a:rPr>
            </a:br>
            <a:r>
              <a:rPr lang="de-CH" altLang="de-DE">
                <a:ea typeface="ＭＳ Ｐゴシック" panose="020B0600070205080204" pitchFamily="34" charset="-128"/>
              </a:rPr>
              <a:t>Canvas</a:t>
            </a:r>
          </a:p>
        </p:txBody>
      </p:sp>
      <p:sp>
        <p:nvSpPr>
          <p:cNvPr id="23554" name="Fußzeilenplatzhalter 2">
            <a:extLst>
              <a:ext uri="{FF2B5EF4-FFF2-40B4-BE49-F238E27FC236}">
                <a16:creationId xmlns:a16="http://schemas.microsoft.com/office/drawing/2014/main" id="{FE77680B-BC67-73E3-30E7-9264D33D69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3555" name="Foliennummernplatzhalter 3">
            <a:extLst>
              <a:ext uri="{FF2B5EF4-FFF2-40B4-BE49-F238E27FC236}">
                <a16:creationId xmlns:a16="http://schemas.microsoft.com/office/drawing/2014/main" id="{148634DC-2D74-0E94-81DE-F9BAC08BE0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0B9385D-C3EC-4EB5-8162-EEC78E617743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3556" name="Rectangle 315">
            <a:extLst>
              <a:ext uri="{FF2B5EF4-FFF2-40B4-BE49-F238E27FC236}">
                <a16:creationId xmlns:a16="http://schemas.microsoft.com/office/drawing/2014/main" id="{3432913C-CDF1-E1AF-3336-D5A0128EC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23557" name="Gruppieren 62">
            <a:extLst>
              <a:ext uri="{FF2B5EF4-FFF2-40B4-BE49-F238E27FC236}">
                <a16:creationId xmlns:a16="http://schemas.microsoft.com/office/drawing/2014/main" id="{2D7FE8DC-2D2F-8987-2EF8-89664BF6318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9413" y="1277938"/>
            <a:ext cx="8301037" cy="5072062"/>
            <a:chOff x="83820" y="910803"/>
            <a:chExt cx="8955406" cy="5470525"/>
          </a:xfrm>
        </p:grpSpPr>
        <p:sp>
          <p:nvSpPr>
            <p:cNvPr id="23575" name="Rectangle 4">
              <a:extLst>
                <a:ext uri="{FF2B5EF4-FFF2-40B4-BE49-F238E27FC236}">
                  <a16:creationId xmlns:a16="http://schemas.microsoft.com/office/drawing/2014/main" id="{C691C0C8-8560-F67E-98A7-201E5D1332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0" y="1096223"/>
              <a:ext cx="1943100" cy="2806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>
                  <a:cs typeface="Times New Roman" panose="02020603050405020304" pitchFamily="18" charset="0"/>
                </a:rPr>
                <a:t> 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76" name="Text Box 5">
              <a:extLst>
                <a:ext uri="{FF2B5EF4-FFF2-40B4-BE49-F238E27FC236}">
                  <a16:creationId xmlns:a16="http://schemas.microsoft.com/office/drawing/2014/main" id="{754C4521-7D6E-B384-538C-EC7B769A15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90" y="910803"/>
              <a:ext cx="1943100" cy="183515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Antragsteller / Auftraggeber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77" name="Rectangle 6">
              <a:extLst>
                <a:ext uri="{FF2B5EF4-FFF2-40B4-BE49-F238E27FC236}">
                  <a16:creationId xmlns:a16="http://schemas.microsoft.com/office/drawing/2014/main" id="{C9C9BEC7-BF29-F8F5-B36F-D36368746E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275" y="1088604"/>
              <a:ext cx="6838951" cy="548640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969696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>
              <a:lvl1pPr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>
                  <a:cs typeface="Times New Roman" panose="02020603050405020304" pitchFamily="18" charset="0"/>
                </a:rPr>
                <a:t> 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78" name="Text Box 7">
              <a:extLst>
                <a:ext uri="{FF2B5EF4-FFF2-40B4-BE49-F238E27FC236}">
                  <a16:creationId xmlns:a16="http://schemas.microsoft.com/office/drawing/2014/main" id="{54486004-5267-4908-4F9C-C787D73541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275" y="910803"/>
              <a:ext cx="6838951" cy="177052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Ausgangssituation – Problemstellung </a:t>
              </a:r>
              <a:r>
                <a:rPr lang="de-CH" altLang="de-DE">
                  <a:cs typeface="Times New Roman" panose="02020603050405020304" pitchFamily="18" charset="0"/>
                </a:rPr>
                <a:t>(Beschreibung Anlass und Begründung)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79" name="Text Box 9">
              <a:extLst>
                <a:ext uri="{FF2B5EF4-FFF2-40B4-BE49-F238E27FC236}">
                  <a16:creationId xmlns:a16="http://schemas.microsoft.com/office/drawing/2014/main" id="{44255532-9F82-A392-94BF-2AF57E3620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272" y="4397555"/>
              <a:ext cx="3336925" cy="183516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Abwicklungsrisiken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80" name="Text Box 15">
              <a:extLst>
                <a:ext uri="{FF2B5EF4-FFF2-40B4-BE49-F238E27FC236}">
                  <a16:creationId xmlns:a16="http://schemas.microsoft.com/office/drawing/2014/main" id="{19D43300-F31D-6BA4-C397-69304FAF81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15934" y="2566320"/>
              <a:ext cx="2123214" cy="179144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Nichtziel (Out of Scope)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81" name="Text Box 17">
              <a:extLst>
                <a:ext uri="{FF2B5EF4-FFF2-40B4-BE49-F238E27FC236}">
                  <a16:creationId xmlns:a16="http://schemas.microsoft.com/office/drawing/2014/main" id="{76831FD8-A170-5816-A313-C2C15D5414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02222" y="3379626"/>
              <a:ext cx="3336925" cy="183516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DE" altLang="de-DE" b="1">
                  <a:cs typeface="Times New Roman" panose="02020603050405020304" pitchFamily="18" charset="0"/>
                </a:rPr>
                <a:t>Voraussetzungen / Erfolgsfaktoren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82" name="Text Box 18">
              <a:extLst>
                <a:ext uri="{FF2B5EF4-FFF2-40B4-BE49-F238E27FC236}">
                  <a16:creationId xmlns:a16="http://schemas.microsoft.com/office/drawing/2014/main" id="{902191D1-6864-6936-4011-B1002AB2F6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5008" y="4473938"/>
              <a:ext cx="3336925" cy="1907390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de-DE" altLang="de-DE" sz="1100" b="1">
                  <a:cs typeface="Times New Roman" panose="02020603050405020304" pitchFamily="18" charset="0"/>
                </a:rPr>
                <a:t>Meilenstein Projektinitialisierungsfreigabe</a:t>
              </a:r>
            </a:p>
            <a:p>
              <a:endParaRPr lang="de-DE" altLang="de-DE" b="1">
                <a:cs typeface="Times New Roman" panose="02020603050405020304" pitchFamily="18" charset="0"/>
              </a:endParaRPr>
            </a:p>
            <a:p>
              <a:r>
                <a:rPr lang="de-CH" altLang="de-DE" b="1">
                  <a:cs typeface="Times New Roman" panose="02020603050405020304" pitchFamily="18" charset="0"/>
                </a:rPr>
                <a:t>Strategisch: JA / NEIN                  </a:t>
              </a:r>
              <a:br>
                <a:rPr lang="de-CH" altLang="de-DE" b="1">
                  <a:cs typeface="Times New Roman" panose="02020603050405020304" pitchFamily="18" charset="0"/>
                </a:rPr>
              </a:br>
              <a:br>
                <a:rPr lang="de-CH" altLang="de-DE" b="1">
                  <a:cs typeface="Times New Roman" panose="02020603050405020304" pitchFamily="18" charset="0"/>
                </a:rPr>
              </a:br>
              <a:r>
                <a:rPr lang="de-CH" altLang="de-DE" b="1">
                  <a:cs typeface="Times New Roman" panose="02020603050405020304" pitchFamily="18" charset="0"/>
                </a:rPr>
                <a:t>Budget für Phase Initialisierung:</a:t>
              </a:r>
              <a:br>
                <a:rPr lang="de-CH" altLang="de-DE" b="1">
                  <a:cs typeface="Times New Roman" panose="02020603050405020304" pitchFamily="18" charset="0"/>
                </a:rPr>
              </a:br>
              <a:br>
                <a:rPr lang="de-CH" altLang="de-DE" b="1">
                  <a:cs typeface="Times New Roman" panose="02020603050405020304" pitchFamily="18" charset="0"/>
                </a:rPr>
              </a:br>
              <a:r>
                <a:rPr lang="de-CH" altLang="de-DE" b="1">
                  <a:cs typeface="Times New Roman" panose="02020603050405020304" pitchFamily="18" charset="0"/>
                </a:rPr>
                <a:t>Bemerkungen:</a:t>
              </a:r>
            </a:p>
          </p:txBody>
        </p:sp>
        <p:sp>
          <p:nvSpPr>
            <p:cNvPr id="23583" name="Text Box 20">
              <a:extLst>
                <a:ext uri="{FF2B5EF4-FFF2-40B4-BE49-F238E27FC236}">
                  <a16:creationId xmlns:a16="http://schemas.microsoft.com/office/drawing/2014/main" id="{A7A1B5E3-B9DD-BB8B-6101-CA08AD846A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274" y="5424707"/>
              <a:ext cx="3336925" cy="183516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Konsequenzen bei Nichtrealisierung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84" name="Rectangle 21">
              <a:extLst>
                <a:ext uri="{FF2B5EF4-FFF2-40B4-BE49-F238E27FC236}">
                  <a16:creationId xmlns:a16="http://schemas.microsoft.com/office/drawing/2014/main" id="{D405D994-398D-CB1F-E418-4060A29A91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0275" y="5617153"/>
              <a:ext cx="3336925" cy="7641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>
                  <a:cs typeface="Times New Roman" panose="02020603050405020304" pitchFamily="18" charset="0"/>
                </a:rPr>
                <a:t> 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85" name="Rectangle 22">
              <a:extLst>
                <a:ext uri="{FF2B5EF4-FFF2-40B4-BE49-F238E27FC236}">
                  <a16:creationId xmlns:a16="http://schemas.microsoft.com/office/drawing/2014/main" id="{E575AF51-9154-CD66-0DCD-715568F872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0" y="1639148"/>
              <a:ext cx="1943100" cy="2806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>
                  <a:cs typeface="Times New Roman" panose="02020603050405020304" pitchFamily="18" charset="0"/>
                </a:rPr>
                <a:t> 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86" name="Text Box 23">
              <a:extLst>
                <a:ext uri="{FF2B5EF4-FFF2-40B4-BE49-F238E27FC236}">
                  <a16:creationId xmlns:a16="http://schemas.microsoft.com/office/drawing/2014/main" id="{92FCEB33-9C4F-29BE-0953-1C5A738134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90" y="1453728"/>
              <a:ext cx="1943100" cy="183515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Sponsor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87" name="Text Box 24">
              <a:extLst>
                <a:ext uri="{FF2B5EF4-FFF2-40B4-BE49-F238E27FC236}">
                  <a16:creationId xmlns:a16="http://schemas.microsoft.com/office/drawing/2014/main" id="{721E13BE-06A8-9662-1ED3-CD22019BDC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90" y="2000463"/>
              <a:ext cx="1943100" cy="183515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Gewünschter Projektleiter 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88" name="Rectangle 25">
              <a:extLst>
                <a:ext uri="{FF2B5EF4-FFF2-40B4-BE49-F238E27FC236}">
                  <a16:creationId xmlns:a16="http://schemas.microsoft.com/office/drawing/2014/main" id="{352CD522-655E-8412-8559-3A9565724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0" y="2183343"/>
              <a:ext cx="1943100" cy="2806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>
                  <a:cs typeface="Times New Roman" panose="02020603050405020304" pitchFamily="18" charset="0"/>
                </a:rPr>
                <a:t> 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grpSp>
          <p:nvGrpSpPr>
            <p:cNvPr id="23589" name="Group 26">
              <a:extLst>
                <a:ext uri="{FF2B5EF4-FFF2-40B4-BE49-F238E27FC236}">
                  <a16:creationId xmlns:a16="http://schemas.microsoft.com/office/drawing/2014/main" id="{CF083821-7F0B-EDD2-888B-4BCEAD4C50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090" y="3738458"/>
              <a:ext cx="1943100" cy="528320"/>
              <a:chOff x="1455" y="6189"/>
              <a:chExt cx="3060" cy="832"/>
            </a:xfrm>
          </p:grpSpPr>
          <p:sp>
            <p:nvSpPr>
              <p:cNvPr id="23603" name="Text Box 27">
                <a:extLst>
                  <a:ext uri="{FF2B5EF4-FFF2-40B4-BE49-F238E27FC236}">
                    <a16:creationId xmlns:a16="http://schemas.microsoft.com/office/drawing/2014/main" id="{9E8AC882-0AB9-2E45-3772-9665C49332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55" y="6189"/>
                <a:ext cx="3060" cy="289"/>
              </a:xfrm>
              <a:prstGeom prst="rect">
                <a:avLst/>
              </a:prstGeom>
              <a:solidFill>
                <a:srgbClr val="CCCCCC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 tIns="18000" bIns="18000"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CH" altLang="de-DE" b="1">
                    <a:cs typeface="Times New Roman" panose="02020603050405020304" pitchFamily="18" charset="0"/>
                  </a:rPr>
                  <a:t>Verfügung / Kostenstelle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  <p:sp>
            <p:nvSpPr>
              <p:cNvPr id="23604" name="Rectangle 28">
                <a:extLst>
                  <a:ext uri="{FF2B5EF4-FFF2-40B4-BE49-F238E27FC236}">
                    <a16:creationId xmlns:a16="http://schemas.microsoft.com/office/drawing/2014/main" id="{880898CE-6128-86C6-113D-2FD85F3227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55" y="6469"/>
                <a:ext cx="3060" cy="552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just"/>
                <a:r>
                  <a:rPr lang="de-CH" altLang="de-DE" sz="800">
                    <a:cs typeface="Times New Roman" panose="02020603050405020304" pitchFamily="18" charset="0"/>
                  </a:rPr>
                  <a:t> 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590" name="Text Box 29">
              <a:extLst>
                <a:ext uri="{FF2B5EF4-FFF2-40B4-BE49-F238E27FC236}">
                  <a16:creationId xmlns:a16="http://schemas.microsoft.com/office/drawing/2014/main" id="{07A02461-CD98-378F-578C-6B9B57052D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90" y="4335358"/>
              <a:ext cx="1943100" cy="183515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CH" altLang="de-DE" b="1">
                  <a:cs typeface="Times New Roman" panose="02020603050405020304" pitchFamily="18" charset="0"/>
                </a:rPr>
                <a:t>Kostenschätzung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91" name="Rectangle 30">
              <a:extLst>
                <a:ext uri="{FF2B5EF4-FFF2-40B4-BE49-F238E27FC236}">
                  <a16:creationId xmlns:a16="http://schemas.microsoft.com/office/drawing/2014/main" id="{04FC7143-9B03-F66C-9F6B-DEBD6A5DA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0" y="4511888"/>
              <a:ext cx="1943100" cy="28067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88900" algn="l"/>
                </a:tabLs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>
                  <a:cs typeface="Times New Roman" panose="02020603050405020304" pitchFamily="18" charset="0"/>
                </a:rPr>
                <a:t> 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92" name="Text Box 31">
              <a:extLst>
                <a:ext uri="{FF2B5EF4-FFF2-40B4-BE49-F238E27FC236}">
                  <a16:creationId xmlns:a16="http://schemas.microsoft.com/office/drawing/2014/main" id="{B2A17B3C-A3CF-D57F-48FD-CD5CB8145F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090" y="4883998"/>
              <a:ext cx="1943100" cy="183515"/>
            </a:xfrm>
            <a:prstGeom prst="rect">
              <a:avLst/>
            </a:prstGeom>
            <a:solidFill>
              <a:srgbClr val="CCCCCC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 tIns="18000" bIns="18000"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de-DE" altLang="de-DE" b="1">
                  <a:cs typeface="Times New Roman" panose="02020603050405020304" pitchFamily="18" charset="0"/>
                </a:rPr>
                <a:t>Abhängigkeiten / Schnittstellen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sp>
          <p:nvSpPr>
            <p:cNvPr id="23593" name="Rectangle 32">
              <a:extLst>
                <a:ext uri="{FF2B5EF4-FFF2-40B4-BE49-F238E27FC236}">
                  <a16:creationId xmlns:a16="http://schemas.microsoft.com/office/drawing/2014/main" id="{DB204B15-0D16-70FD-09CB-DCE1EA4982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090" y="5061163"/>
              <a:ext cx="1943100" cy="131254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969696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9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just"/>
              <a:r>
                <a:rPr lang="de-CH" altLang="de-DE" sz="800">
                  <a:cs typeface="Times New Roman" panose="02020603050405020304" pitchFamily="18" charset="0"/>
                </a:rPr>
                <a:t> </a:t>
              </a:r>
              <a:endParaRPr lang="de-CH" altLang="de-DE" sz="1100">
                <a:cs typeface="Times New Roman" panose="02020603050405020304" pitchFamily="18" charset="0"/>
              </a:endParaRPr>
            </a:p>
          </p:txBody>
        </p:sp>
        <p:grpSp>
          <p:nvGrpSpPr>
            <p:cNvPr id="23594" name="Group 33">
              <a:extLst>
                <a:ext uri="{FF2B5EF4-FFF2-40B4-BE49-F238E27FC236}">
                  <a16:creationId xmlns:a16="http://schemas.microsoft.com/office/drawing/2014/main" id="{277CDC82-F616-0EF8-C84D-4827016C42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820" y="2544023"/>
              <a:ext cx="1944370" cy="501650"/>
              <a:chOff x="1258" y="5118"/>
              <a:chExt cx="3062" cy="790"/>
            </a:xfrm>
          </p:grpSpPr>
          <p:sp>
            <p:nvSpPr>
              <p:cNvPr id="23601" name="Text Box 34">
                <a:extLst>
                  <a:ext uri="{FF2B5EF4-FFF2-40B4-BE49-F238E27FC236}">
                    <a16:creationId xmlns:a16="http://schemas.microsoft.com/office/drawing/2014/main" id="{536B5553-85F0-31FF-1DAE-82ECD95DBF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0" y="5118"/>
                <a:ext cx="3060" cy="364"/>
              </a:xfrm>
              <a:prstGeom prst="rect">
                <a:avLst/>
              </a:prstGeom>
              <a:solidFill>
                <a:srgbClr val="CCCCCC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 tIns="18000" bIns="18000"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DE" altLang="de-DE" b="1">
                    <a:cs typeface="Times New Roman" panose="02020603050405020304" pitchFamily="18" charset="0"/>
                  </a:rPr>
                  <a:t>Führende Organisation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  <p:sp>
            <p:nvSpPr>
              <p:cNvPr id="23602" name="Text Box 37">
                <a:extLst>
                  <a:ext uri="{FF2B5EF4-FFF2-40B4-BE49-F238E27FC236}">
                    <a16:creationId xmlns:a16="http://schemas.microsoft.com/office/drawing/2014/main" id="{563F5A3E-6C2B-FDC4-B30F-E269A8AA64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8" y="5466"/>
                <a:ext cx="3061" cy="442"/>
              </a:xfrm>
              <a:prstGeom prst="rect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EAEAEA"/>
                    </a:solidFill>
                  </a14:hiddenFill>
                </a:ext>
              </a:extLst>
            </p:spPr>
            <p:txBody>
              <a:bodyPr tIns="46800" bIns="46800"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CH" altLang="de-DE" sz="800">
                    <a:cs typeface="Times New Roman" panose="02020603050405020304" pitchFamily="18" charset="0"/>
                  </a:rPr>
                  <a:t> 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3595" name="Group 39">
              <a:extLst>
                <a:ext uri="{FF2B5EF4-FFF2-40B4-BE49-F238E27FC236}">
                  <a16:creationId xmlns:a16="http://schemas.microsoft.com/office/drawing/2014/main" id="{40BE99EB-1D2C-2B41-C485-45204928DE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3820" y="3144098"/>
              <a:ext cx="1944370" cy="506095"/>
              <a:chOff x="1258" y="6063"/>
              <a:chExt cx="3062" cy="797"/>
            </a:xfrm>
          </p:grpSpPr>
          <p:sp>
            <p:nvSpPr>
              <p:cNvPr id="23596" name="Text Box 40">
                <a:extLst>
                  <a:ext uri="{FF2B5EF4-FFF2-40B4-BE49-F238E27FC236}">
                    <a16:creationId xmlns:a16="http://schemas.microsoft.com/office/drawing/2014/main" id="{20A8A836-5C9F-7704-4D70-6139711403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8" y="6417"/>
                <a:ext cx="1531" cy="442"/>
              </a:xfrm>
              <a:prstGeom prst="rect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EAEAEA"/>
                    </a:solidFill>
                  </a14:hiddenFill>
                </a:ext>
              </a:extLst>
            </p:spPr>
            <p:txBody>
              <a:bodyPr tIns="46800" bIns="46800"/>
              <a:lstStyle>
                <a:lvl1pPr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GB" altLang="de-DE" sz="800">
                    <a:cs typeface="Times New Roman" panose="02020603050405020304" pitchFamily="18" charset="0"/>
                  </a:rPr>
                  <a:t> 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  <p:sp>
            <p:nvSpPr>
              <p:cNvPr id="23597" name="Text Box 41">
                <a:extLst>
                  <a:ext uri="{FF2B5EF4-FFF2-40B4-BE49-F238E27FC236}">
                    <a16:creationId xmlns:a16="http://schemas.microsoft.com/office/drawing/2014/main" id="{443059CB-D6C2-2F2D-3E64-0F9AA3318C6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8" y="6418"/>
                <a:ext cx="1531" cy="442"/>
              </a:xfrm>
              <a:prstGeom prst="rect">
                <a:avLst/>
              </a:prstGeom>
              <a:noFill/>
              <a:ln w="9525">
                <a:solidFill>
                  <a:srgbClr val="969696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EAEAEA"/>
                    </a:solidFill>
                  </a14:hiddenFill>
                </a:ext>
              </a:extLst>
            </p:spPr>
            <p:txBody>
              <a:bodyPr tIns="46800" bIns="46800"/>
              <a:lstStyle>
                <a:lvl1pPr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88900" algn="l"/>
                  </a:tabLs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CH" altLang="de-DE" sz="800">
                    <a:cs typeface="Times New Roman" panose="02020603050405020304" pitchFamily="18" charset="0"/>
                  </a:rPr>
                  <a:t> 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  <p:sp>
            <p:nvSpPr>
              <p:cNvPr id="23598" name="Text Box 42">
                <a:extLst>
                  <a:ext uri="{FF2B5EF4-FFF2-40B4-BE49-F238E27FC236}">
                    <a16:creationId xmlns:a16="http://schemas.microsoft.com/office/drawing/2014/main" id="{0A52CF6F-4CCF-CEE4-C8BE-10368BC970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60" y="6063"/>
                <a:ext cx="3060" cy="364"/>
              </a:xfrm>
              <a:prstGeom prst="rect">
                <a:avLst/>
              </a:prstGeom>
              <a:solidFill>
                <a:srgbClr val="CCCCCC"/>
              </a:solidFill>
              <a:ln w="9525">
                <a:solidFill>
                  <a:srgbClr val="969696"/>
                </a:solidFill>
                <a:miter lim="800000"/>
                <a:headEnd/>
                <a:tailEnd/>
              </a:ln>
            </p:spPr>
            <p:txBody>
              <a:bodyPr tIns="18000" bIns="18000"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DE" altLang="de-DE" b="1">
                    <a:cs typeface="Times New Roman" panose="02020603050405020304" pitchFamily="18" charset="0"/>
                  </a:rPr>
                  <a:t>Terminwunsch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  <p:sp>
            <p:nvSpPr>
              <p:cNvPr id="23599" name="Text Box 43">
                <a:extLst>
                  <a:ext uri="{FF2B5EF4-FFF2-40B4-BE49-F238E27FC236}">
                    <a16:creationId xmlns:a16="http://schemas.microsoft.com/office/drawing/2014/main" id="{42F9CF86-3DA8-508F-CC9E-062E1598FC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8" y="6252"/>
                <a:ext cx="1531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EAEAEA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DE" altLang="de-DE" sz="700" b="1">
                    <a:cs typeface="Times New Roman" panose="02020603050405020304" pitchFamily="18" charset="0"/>
                  </a:rPr>
                  <a:t>Ende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  <p:sp>
            <p:nvSpPr>
              <p:cNvPr id="23600" name="Text Box 44">
                <a:extLst>
                  <a:ext uri="{FF2B5EF4-FFF2-40B4-BE49-F238E27FC236}">
                    <a16:creationId xmlns:a16="http://schemas.microsoft.com/office/drawing/2014/main" id="{E7AFECDB-DEAA-44A4-D03C-62AA56F208F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8" y="6252"/>
                <a:ext cx="1531" cy="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0000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tIns="0" bIns="0"/>
              <a:lstStyle>
                <a:lvl1pPr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9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de-DE" altLang="de-DE" sz="700" b="1">
                    <a:cs typeface="Times New Roman" panose="02020603050405020304" pitchFamily="18" charset="0"/>
                  </a:rPr>
                  <a:t>Start</a:t>
                </a:r>
                <a:endParaRPr lang="de-CH" altLang="de-DE" sz="1100"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3558" name="Gruppieren 7214">
            <a:extLst>
              <a:ext uri="{FF2B5EF4-FFF2-40B4-BE49-F238E27FC236}">
                <a16:creationId xmlns:a16="http://schemas.microsoft.com/office/drawing/2014/main" id="{1EACFDD3-CB8F-07B1-9EB5-FB39B5F0FB9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7216" name="Kreis hellblau">
              <a:extLst>
                <a:ext uri="{FF2B5EF4-FFF2-40B4-BE49-F238E27FC236}">
                  <a16:creationId xmlns:a16="http://schemas.microsoft.com/office/drawing/2014/main" id="{B66A0508-DCFD-828C-D1BB-0485EBCDD57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43BD86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7217" name="Textfeld 7216">
              <a:extLst>
                <a:ext uri="{FF2B5EF4-FFF2-40B4-BE49-F238E27FC236}">
                  <a16:creationId xmlns:a16="http://schemas.microsoft.com/office/drawing/2014/main" id="{466EF355-2D53-FB5A-ACA0-1F9ACB2840A3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23559" name="Rectangle 6">
            <a:extLst>
              <a:ext uri="{FF2B5EF4-FFF2-40B4-BE49-F238E27FC236}">
                <a16:creationId xmlns:a16="http://schemas.microsoft.com/office/drawing/2014/main" id="{EC6CECB1-DA20-3FB7-AB8C-321CE58E5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200275"/>
            <a:ext cx="6340475" cy="508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0" name="Text Box 7">
            <a:extLst>
              <a:ext uri="{FF2B5EF4-FFF2-40B4-BE49-F238E27FC236}">
                <a16:creationId xmlns:a16="http://schemas.microsoft.com/office/drawing/2014/main" id="{3A016A28-8C99-A1E7-A607-132AA9069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2035175"/>
            <a:ext cx="6340475" cy="165100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Kurzbeschreibung des möglichen Projekts </a:t>
            </a:r>
            <a:r>
              <a:rPr lang="de-CH" altLang="de-DE">
                <a:cs typeface="Times New Roman" panose="02020603050405020304" pitchFamily="18" charset="0"/>
              </a:rPr>
              <a:t>(Zweck)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1" name="Rectangle 6">
            <a:extLst>
              <a:ext uri="{FF2B5EF4-FFF2-40B4-BE49-F238E27FC236}">
                <a16:creationId xmlns:a16="http://schemas.microsoft.com/office/drawing/2014/main" id="{A1E46573-5E35-4F5E-62E7-4E9A578A7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974975"/>
            <a:ext cx="4278313" cy="508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96969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2" name="Text Box 7">
            <a:extLst>
              <a:ext uri="{FF2B5EF4-FFF2-40B4-BE49-F238E27FC236}">
                <a16:creationId xmlns:a16="http://schemas.microsoft.com/office/drawing/2014/main" id="{C43CC28C-78AC-D439-3DEA-15B21D58C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2809875"/>
            <a:ext cx="4278313" cy="163513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Ziele – Grobanforderungen – Ergebnis </a:t>
            </a:r>
            <a:r>
              <a:rPr lang="de-CH" altLang="de-DE">
                <a:cs typeface="Times New Roman" panose="02020603050405020304" pitchFamily="18" charset="0"/>
              </a:rPr>
              <a:t>(grobe Lösungsidee)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3" name="Text Box 7">
            <a:extLst>
              <a:ext uri="{FF2B5EF4-FFF2-40B4-BE49-F238E27FC236}">
                <a16:creationId xmlns:a16="http://schemas.microsoft.com/office/drawing/2014/main" id="{0C055CF2-4459-E664-D774-5B0C50F7A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975" y="3565525"/>
            <a:ext cx="3094038" cy="153988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de-CH" altLang="de-DE" b="1">
                <a:cs typeface="Times New Roman" panose="02020603050405020304" pitchFamily="18" charset="0"/>
              </a:rPr>
              <a:t>Nutzen – Wirtschaftlichkeit – Einsparungen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4" name="Rectangle 21">
            <a:extLst>
              <a:ext uri="{FF2B5EF4-FFF2-40B4-BE49-F238E27FC236}">
                <a16:creationId xmlns:a16="http://schemas.microsoft.com/office/drawing/2014/main" id="{543E6849-5FC4-6219-85CA-D838F7EC4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6413" y="3729038"/>
            <a:ext cx="3094037" cy="708025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5" name="Rectangle 16">
            <a:extLst>
              <a:ext uri="{FF2B5EF4-FFF2-40B4-BE49-F238E27FC236}">
                <a16:creationId xmlns:a16="http://schemas.microsoft.com/office/drawing/2014/main" id="{674B494C-8DC7-CC5F-F353-85554FD70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950" y="2982913"/>
            <a:ext cx="1968500" cy="500062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6" name="Rectangle 21">
            <a:extLst>
              <a:ext uri="{FF2B5EF4-FFF2-40B4-BE49-F238E27FC236}">
                <a16:creationId xmlns:a16="http://schemas.microsoft.com/office/drawing/2014/main" id="{4E834FF2-CFA6-FA71-45EA-4A7422CC9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687888"/>
            <a:ext cx="3094038" cy="673100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sp>
        <p:nvSpPr>
          <p:cNvPr id="23567" name="Rectangle 21">
            <a:extLst>
              <a:ext uri="{FF2B5EF4-FFF2-40B4-BE49-F238E27FC236}">
                <a16:creationId xmlns:a16="http://schemas.microsoft.com/office/drawing/2014/main" id="{9E51D3F7-819F-AD93-5FAE-DA597BFAE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719513"/>
            <a:ext cx="3094038" cy="717550"/>
          </a:xfrm>
          <a:prstGeom prst="rect">
            <a:avLst/>
          </a:prstGeom>
          <a:solidFill>
            <a:srgbClr val="FFFFFF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/>
          <a:lstStyle>
            <a:lvl1pPr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88900" algn="l"/>
              </a:tabLs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/>
            <a:r>
              <a:rPr lang="de-CH" altLang="de-DE" sz="800">
                <a:cs typeface="Times New Roman" panose="02020603050405020304" pitchFamily="18" charset="0"/>
              </a:rPr>
              <a:t> </a:t>
            </a:r>
            <a:endParaRPr lang="de-CH" altLang="de-DE" sz="1100">
              <a:cs typeface="Times New Roman" panose="02020603050405020304" pitchFamily="18" charset="0"/>
            </a:endParaRPr>
          </a:p>
        </p:txBody>
      </p:sp>
      <p:cxnSp>
        <p:nvCxnSpPr>
          <p:cNvPr id="7229" name="Gerader Verbinder 7228">
            <a:extLst>
              <a:ext uri="{FF2B5EF4-FFF2-40B4-BE49-F238E27FC236}">
                <a16:creationId xmlns:a16="http://schemas.microsoft.com/office/drawing/2014/main" id="{AEEC4946-6047-E004-CCA4-482168B6D802}"/>
              </a:ext>
            </a:extLst>
          </p:cNvPr>
          <p:cNvCxnSpPr>
            <a:cxnSpLocks/>
          </p:cNvCxnSpPr>
          <p:nvPr/>
        </p:nvCxnSpPr>
        <p:spPr bwMode="auto">
          <a:xfrm>
            <a:off x="5508625" y="4508500"/>
            <a:ext cx="3311525" cy="0"/>
          </a:xfrm>
          <a:prstGeom prst="line">
            <a:avLst/>
          </a:prstGeom>
          <a:ln w="38100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69" name="Gerader Verbinder 7230">
            <a:extLst>
              <a:ext uri="{FF2B5EF4-FFF2-40B4-BE49-F238E27FC236}">
                <a16:creationId xmlns:a16="http://schemas.microsoft.com/office/drawing/2014/main" id="{304FFE79-0E75-D906-936C-8F6A69DBC380}"/>
              </a:ext>
            </a:extLst>
          </p:cNvPr>
          <p:cNvCxnSpPr>
            <a:cxnSpLocks/>
          </p:cNvCxnSpPr>
          <p:nvPr/>
        </p:nvCxnSpPr>
        <p:spPr bwMode="auto">
          <a:xfrm>
            <a:off x="5508625" y="4508500"/>
            <a:ext cx="0" cy="194468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3570" name="Gruppieren 9472">
            <a:extLst>
              <a:ext uri="{FF2B5EF4-FFF2-40B4-BE49-F238E27FC236}">
                <a16:creationId xmlns:a16="http://schemas.microsoft.com/office/drawing/2014/main" id="{101758E7-8E08-EB3A-07C9-DD760EE568D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115300" y="5764213"/>
            <a:ext cx="461963" cy="461962"/>
            <a:chOff x="2680252" y="3872076"/>
            <a:chExt cx="161084" cy="160799"/>
          </a:xfrm>
        </p:grpSpPr>
        <p:sp>
          <p:nvSpPr>
            <p:cNvPr id="9474" name="Kreis hellblau">
              <a:extLst>
                <a:ext uri="{FF2B5EF4-FFF2-40B4-BE49-F238E27FC236}">
                  <a16:creationId xmlns:a16="http://schemas.microsoft.com/office/drawing/2014/main" id="{FC256ED1-4361-8850-3D2C-14007117047D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43BD86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9475" name="Textfeld 9474">
              <a:extLst>
                <a:ext uri="{FF2B5EF4-FFF2-40B4-BE49-F238E27FC236}">
                  <a16:creationId xmlns:a16="http://schemas.microsoft.com/office/drawing/2014/main" id="{D1FE5FEC-02BB-2708-DF61-FE2D671FCCE6}"/>
                </a:ext>
              </a:extLst>
            </p:cNvPr>
            <p:cNvSpPr txBox="1"/>
            <p:nvPr/>
          </p:nvSpPr>
          <p:spPr>
            <a:xfrm>
              <a:off x="2726750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2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Fußzeilenplatzhalter 2">
            <a:extLst>
              <a:ext uri="{FF2B5EF4-FFF2-40B4-BE49-F238E27FC236}">
                <a16:creationId xmlns:a16="http://schemas.microsoft.com/office/drawing/2014/main" id="{8E8FB9AD-D3FC-8DB4-9C2E-A47A3B8206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5602" name="Foliennummernplatzhalter 3">
            <a:extLst>
              <a:ext uri="{FF2B5EF4-FFF2-40B4-BE49-F238E27FC236}">
                <a16:creationId xmlns:a16="http://schemas.microsoft.com/office/drawing/2014/main" id="{C1312CD5-F907-0E56-1F82-88C7B7687A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F6BB6C7-E9AD-4880-8BD3-6CBC82E3A416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1B3124-9A7C-CBF6-6F33-73F2518DD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Durchführungsfreigabe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2" name="Tabelle 2">
            <a:extLst>
              <a:ext uri="{FF2B5EF4-FFF2-40B4-BE49-F238E27FC236}">
                <a16:creationId xmlns:a16="http://schemas.microsoft.com/office/drawing/2014/main" id="{0CD87972-2F32-8B6A-EB33-323A6BCF86CF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3716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578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26" marB="45726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26" marB="4572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6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Durchführungsauftrag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Projektziele vollständig und widerspruchsfrei; Auftrag strategiekonform; Risikosituation vertretbar?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6" marB="4572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8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CH" sz="1200" b="1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Stakeholderliste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Stakeholder identifiziert und analysiert?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6" marB="4572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Rechtsgrundlagenanalyse</a:t>
                      </a:r>
                      <a:b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Rechtliche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Grundlagen vorhanden oder Massnahmen dazu festgelegt?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6" marB="4572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Schutzbedarfsanalyse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Schutzbedarf analysiert und geklärt, ob ein ISDS-Konzept erstellt werden muss?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6" marB="4572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10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Beschaffungsanalyse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Beschaffungsanalyse durchgeführt?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6" marB="4572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9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Gewählte Variante beschrieben und bewertet; Projektumfang und Abgrenzung festgelegt; Wirtschaftlichkeit gegeben (Investitions- und Betriebskosten)?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6" marB="4572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400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Projektmanagementplan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Projektorganisation definiert; Personelle Ressourcen vorhanden (Kapazität und Fähigkeiten); Planung plausibel; Vorgehen definiert; Reporting festgelegt?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6" marB="4572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5633" name="Gruppieren 12">
            <a:extLst>
              <a:ext uri="{FF2B5EF4-FFF2-40B4-BE49-F238E27FC236}">
                <a16:creationId xmlns:a16="http://schemas.microsoft.com/office/drawing/2014/main" id="{124806CE-B0DF-3BD1-83EB-AF6B6A74590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14" name="Kreis hellblau">
              <a:extLst>
                <a:ext uri="{FF2B5EF4-FFF2-40B4-BE49-F238E27FC236}">
                  <a16:creationId xmlns:a16="http://schemas.microsoft.com/office/drawing/2014/main" id="{C328EC82-C7D9-2F9F-5E18-7B1EA6D11C10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43BD86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8159C473-19C3-697E-C6AF-34DCC7D44723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3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25634" name="Text Box 18">
            <a:extLst>
              <a:ext uri="{FF2B5EF4-FFF2-40B4-BE49-F238E27FC236}">
                <a16:creationId xmlns:a16="http://schemas.microsoft.com/office/drawing/2014/main" id="{186EEC45-817A-51AA-ED71-BCF717BDF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33963"/>
            <a:ext cx="8785225" cy="12033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Durchführungsfreigabe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Bemerkungen: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Fußzeilenplatzhalter 2">
            <a:extLst>
              <a:ext uri="{FF2B5EF4-FFF2-40B4-BE49-F238E27FC236}">
                <a16:creationId xmlns:a16="http://schemas.microsoft.com/office/drawing/2014/main" id="{50EBB6CF-DCB5-A6F7-7D30-B9E5A9D156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6626" name="Foliennummernplatzhalter 3">
            <a:extLst>
              <a:ext uri="{FF2B5EF4-FFF2-40B4-BE49-F238E27FC236}">
                <a16:creationId xmlns:a16="http://schemas.microsoft.com/office/drawing/2014/main" id="{998B516B-3673-1EC3-B186-2ADD0E29CE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0B95CB-D762-49D2-A7DD-C6054AA965F7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A5DF29-2ABA-1899-1599-302EEE612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494212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Phasenfreigabe Realisierung (k)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2" name="Tabelle 2">
            <a:extLst>
              <a:ext uri="{FF2B5EF4-FFF2-40B4-BE49-F238E27FC236}">
                <a16:creationId xmlns:a16="http://schemas.microsoft.com/office/drawing/2014/main" id="{CBFE189A-03D2-523D-69A8-A2AF4E62E737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3914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332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691" marB="45691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691" marB="4569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Phasenbericht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Phasenbericht vorhanden und geprüft; Projektziele, Machbarkeit und Nutzen des Projekts aufgrund neuer Erkenntnisse kritisch überprüft und mit den Zielen der Stammorganisation abgestimmt; Wirtschaftlichkeit geprüft; Strategiebezug gegeben;</a:t>
                      </a:r>
                      <a:r>
                        <a:rPr lang="de-CH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Vorgaben eingehalten; Projektrisiken ausgewiesen und tragbar; Projektstatusbericht und ggfs. weitere Entscheidungsunterlagen den Entscheidungsträgern zugestellt?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691" marB="4569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52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MS Produktkonzept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Meilenstein erreicht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691" marB="4569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1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Organisationskonzept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Geschäftsstrategiebezogene Organisationsanforderungen, Aufbau- und Ablauforganisation so detailliert beschrieben, dass die Geschäftsmodell-, Organisations- sowie Prozessbeschreibung dokumentiert und realisiert werden können?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691" marB="4569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Einführungskonzept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Einführungsvorgehen, Einführungsorganisation und Einführungsmassnahmen so detailliert beschrieben, dass die Einführungsmassnahmen realisiert werden können?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691" marB="4569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53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Projektmanagementplan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Projektorganisation aktualisiert; Personelle Ressourcen vorhanden (Kapazität und Fähigkeiten); Planung plausibel; Vorgehen definiert?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691" marB="4569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6651" name="Gruppieren 12">
            <a:extLst>
              <a:ext uri="{FF2B5EF4-FFF2-40B4-BE49-F238E27FC236}">
                <a16:creationId xmlns:a16="http://schemas.microsoft.com/office/drawing/2014/main" id="{29FD1590-6704-F32E-D6AA-F65DA4F4432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14" name="Kreis hellblau">
              <a:extLst>
                <a:ext uri="{FF2B5EF4-FFF2-40B4-BE49-F238E27FC236}">
                  <a16:creationId xmlns:a16="http://schemas.microsoft.com/office/drawing/2014/main" id="{66092DA9-0D53-2555-596D-01CF3401A4D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43BD86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83D20B8E-0158-AB8D-7BDC-9DB3983ECB77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4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26652" name="Text Box 18">
            <a:extLst>
              <a:ext uri="{FF2B5EF4-FFF2-40B4-BE49-F238E27FC236}">
                <a16:creationId xmlns:a16="http://schemas.microsoft.com/office/drawing/2014/main" id="{2C9EAB97-B517-4538-329D-9AADE79E2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229225"/>
            <a:ext cx="8785225" cy="1008063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Phasenfreigabe Realisierung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Bemerkungen: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Fußzeilenplatzhalter 2">
            <a:extLst>
              <a:ext uri="{FF2B5EF4-FFF2-40B4-BE49-F238E27FC236}">
                <a16:creationId xmlns:a16="http://schemas.microsoft.com/office/drawing/2014/main" id="{A0FA75D0-D1D7-6966-464B-BAAAA057C9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7650" name="Foliennummernplatzhalter 3">
            <a:extLst>
              <a:ext uri="{FF2B5EF4-FFF2-40B4-BE49-F238E27FC236}">
                <a16:creationId xmlns:a16="http://schemas.microsoft.com/office/drawing/2014/main" id="{81944820-5240-6C38-E4EE-64BC6DE757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C6ED18B-11C3-4143-9517-315100103B2E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F94A57D-5093-73FC-910A-076FC256B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4227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Phasenfreigabe Einführung (k)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2" name="Tabelle 2">
            <a:extLst>
              <a:ext uri="{FF2B5EF4-FFF2-40B4-BE49-F238E27FC236}">
                <a16:creationId xmlns:a16="http://schemas.microsoft.com/office/drawing/2014/main" id="{82453F14-EF67-B88C-375E-140BDE27350B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2527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431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05" marB="45705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05" marB="4570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Phasenbericht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Phasenbericht vorhanden und geprüft; Projektziele, Machbarkeit und Nutzen des Projekts aufgrund neuer Erkenntnisse kritisch überprüft und mit den Zielen der Stammorganisation abgestimmt; Wirtschaftlichkeit geprüft; Strategiebezug gegeben;</a:t>
                      </a:r>
                      <a:r>
                        <a:rPr lang="de-CH" sz="18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Vorgaben eingehalten; Projektrisiken ausgewiesen und tragbar; Projektstatusbericht und ggfs. weitere Entscheidungsunterlagen den Entscheidungsträgern zugestellt?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05" marB="4570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6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MS Vorabnahme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Meilenstein erreicht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05" marB="4570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84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Projektmanagementplan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Projektorganisation aktualisiert; Personelle Ressourcen vorhanden (Kapazität und Fähigkeiten); Planung plausibel; Vorgehen definiert?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05" marB="4570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7669" name="Gruppieren 12">
            <a:extLst>
              <a:ext uri="{FF2B5EF4-FFF2-40B4-BE49-F238E27FC236}">
                <a16:creationId xmlns:a16="http://schemas.microsoft.com/office/drawing/2014/main" id="{5BE7F1E9-6DC1-0A81-4D9F-1E39652FCC9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14" name="Kreis hellblau">
              <a:extLst>
                <a:ext uri="{FF2B5EF4-FFF2-40B4-BE49-F238E27FC236}">
                  <a16:creationId xmlns:a16="http://schemas.microsoft.com/office/drawing/2014/main" id="{2FCD5AA7-C8C6-5BC2-8C7B-7CB24155FC67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43BD86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FF20712A-F997-9797-B77A-9604DF62ACD2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5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27670" name="Text Box 18">
            <a:extLst>
              <a:ext uri="{FF2B5EF4-FFF2-40B4-BE49-F238E27FC236}">
                <a16:creationId xmlns:a16="http://schemas.microsoft.com/office/drawing/2014/main" id="{3C28AF0F-94D2-CE16-515F-2A9DC1C6A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33963"/>
            <a:ext cx="8785225" cy="12033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Phasenfreigabe Einführung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Bemerkungen: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ußzeilenplatzhalter 2">
            <a:extLst>
              <a:ext uri="{FF2B5EF4-FFF2-40B4-BE49-F238E27FC236}">
                <a16:creationId xmlns:a16="http://schemas.microsoft.com/office/drawing/2014/main" id="{F2901DE8-5BDD-FA11-FBA7-5E9C322528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8674" name="Foliennummernplatzhalter 3">
            <a:extLst>
              <a:ext uri="{FF2B5EF4-FFF2-40B4-BE49-F238E27FC236}">
                <a16:creationId xmlns:a16="http://schemas.microsoft.com/office/drawing/2014/main" id="{9D370EDA-6D31-C20A-2BCE-2E773B92B3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7C7856-200E-4FE9-A7DD-2F7A793AF6CE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85B9A0B-A2D6-018C-E80D-00BE9258A9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Betriebsaufnahme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2" name="Tabelle 2">
            <a:extLst>
              <a:ext uri="{FF2B5EF4-FFF2-40B4-BE49-F238E27FC236}">
                <a16:creationId xmlns:a16="http://schemas.microsoft.com/office/drawing/2014/main" id="{4DA3BD3D-39EC-DCEF-19B0-6C8AE169ECAD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1665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601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29" marB="45729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29" marB="4572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6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MS Vorabnahme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Meilenstein erreicht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9" marB="4572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9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MS Phasenfreigabe Einführung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Meilenstein erreicht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9" marB="4572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1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Einführungsmassnahmen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Einführungsmassnahmen durchgeführt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9" marB="4572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8693" name="Gruppieren 12">
            <a:extLst>
              <a:ext uri="{FF2B5EF4-FFF2-40B4-BE49-F238E27FC236}">
                <a16:creationId xmlns:a16="http://schemas.microsoft.com/office/drawing/2014/main" id="{E70238C4-B5E5-B10F-60BE-F19C32A5F27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14" name="Kreis hellblau">
              <a:extLst>
                <a:ext uri="{FF2B5EF4-FFF2-40B4-BE49-F238E27FC236}">
                  <a16:creationId xmlns:a16="http://schemas.microsoft.com/office/drawing/2014/main" id="{E618E77C-5E3F-232A-0E38-1661341BE769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43BD86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C297F682-AA91-040E-D07B-5786A5A1EC4D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6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28694" name="Text Box 18">
            <a:extLst>
              <a:ext uri="{FF2B5EF4-FFF2-40B4-BE49-F238E27FC236}">
                <a16:creationId xmlns:a16="http://schemas.microsoft.com/office/drawing/2014/main" id="{980395BD-978A-5BD0-9AB7-ED961930B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33963"/>
            <a:ext cx="8785225" cy="12033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Betriebsaufnahme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Bemerkungen: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Fußzeilenplatzhalter 2">
            <a:extLst>
              <a:ext uri="{FF2B5EF4-FFF2-40B4-BE49-F238E27FC236}">
                <a16:creationId xmlns:a16="http://schemas.microsoft.com/office/drawing/2014/main" id="{0CDF759E-B536-92D1-713A-D69965917FA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9698" name="Foliennummernplatzhalter 3">
            <a:extLst>
              <a:ext uri="{FF2B5EF4-FFF2-40B4-BE49-F238E27FC236}">
                <a16:creationId xmlns:a16="http://schemas.microsoft.com/office/drawing/2014/main" id="{3ECFFB61-D558-E71B-E6BB-EFD93DC462F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8B03EC-DE56-4A61-97CE-B7AD9EA7674C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4A81677-2C4D-4820-0A1B-934D1A59D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 err="1">
                <a:ea typeface="ＭＳ Ｐゴシック" panose="020B0600070205080204" pitchFamily="34" charset="-128"/>
              </a:rPr>
              <a:t>Releasefreigabe</a:t>
            </a:r>
            <a:r>
              <a:rPr lang="de-CH" altLang="de-DE" kern="0" dirty="0">
                <a:ea typeface="ＭＳ Ｐゴシック" panose="020B0600070205080204" pitchFamily="34" charset="-128"/>
              </a:rPr>
              <a:t> (a) optional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2" name="Tabelle 2">
            <a:extLst>
              <a:ext uri="{FF2B5EF4-FFF2-40B4-BE49-F238E27FC236}">
                <a16:creationId xmlns:a16="http://schemas.microsoft.com/office/drawing/2014/main" id="{82958035-A2E6-C25B-0F4D-6ADA426D0859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2908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512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17" marB="45717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7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de-CH" sz="1200" b="1" i="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Releasebericht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kern="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Release</a:t>
                      </a:r>
                      <a:r>
                        <a:rPr lang="de-CH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bericht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vorhanden und geprüft; Strategiebezug gegeben; Vorgaben eingehalten; Nutzen und Wirtschaftlichkeit gegeben; Projektrisiken ausgewiesen und tragbar; Machbarkeit und Umsetzbarkeit noch gegeben?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42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Projektmanagementplan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Projektorganisation aktualisiert; Personelle Ressourcen vorhanden (Kapazität und Fähigkeiten); Planung plausibel; Vorgehen definiert?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Entscheid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Releasebericht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, Projektmanagementplan und Release spezifische Ergebnisse mit der Stammorganisation abgestimmt und genehmigt? 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Bei positivem Entscheid, wurden Betroffene über Entscheid informiert? 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Können die Projektziele nicht erreicht werden, wurden Korrekturmassnahmen festgelegt? oder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Können die Projektziele nicht erreicht werden, wurde der Entscheid Projektabbruch getroffen und Beendigung des Projekts beantragt?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9717" name="Gruppieren 12">
            <a:extLst>
              <a:ext uri="{FF2B5EF4-FFF2-40B4-BE49-F238E27FC236}">
                <a16:creationId xmlns:a16="http://schemas.microsoft.com/office/drawing/2014/main" id="{31CB7D63-5029-BE37-88AD-373A8ACEE4C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76250"/>
            <a:chOff x="2680252" y="3872076"/>
            <a:chExt cx="161084" cy="165772"/>
          </a:xfrm>
        </p:grpSpPr>
        <p:sp>
          <p:nvSpPr>
            <p:cNvPr id="14" name="Kreis hellblau">
              <a:extLst>
                <a:ext uri="{FF2B5EF4-FFF2-40B4-BE49-F238E27FC236}">
                  <a16:creationId xmlns:a16="http://schemas.microsoft.com/office/drawing/2014/main" id="{8CDBAA13-708D-06E8-E10C-1269610297AB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43BD86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D17496E0-E2DB-ABA6-D487-43D3BD15AD2B}"/>
                </a:ext>
              </a:extLst>
            </p:cNvPr>
            <p:cNvSpPr txBox="1"/>
            <p:nvPr/>
          </p:nvSpPr>
          <p:spPr>
            <a:xfrm>
              <a:off x="2731732" y="3900257"/>
              <a:ext cx="78605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CH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7</a:t>
              </a:r>
            </a:p>
          </p:txBody>
        </p:sp>
      </p:grpSp>
      <p:sp>
        <p:nvSpPr>
          <p:cNvPr id="29718" name="Text Box 18">
            <a:extLst>
              <a:ext uri="{FF2B5EF4-FFF2-40B4-BE49-F238E27FC236}">
                <a16:creationId xmlns:a16="http://schemas.microsoft.com/office/drawing/2014/main" id="{E5F7BF39-8D52-EFB4-7FE7-A487C410C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33963"/>
            <a:ext cx="8785225" cy="12033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Releasefreigabe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Bemerkungen: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Fußzeilenplatzhalter 2">
            <a:extLst>
              <a:ext uri="{FF2B5EF4-FFF2-40B4-BE49-F238E27FC236}">
                <a16:creationId xmlns:a16="http://schemas.microsoft.com/office/drawing/2014/main" id="{8952FA99-4559-1FE5-D94E-9CCD8FF2D5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0722" name="Foliennummernplatzhalter 3">
            <a:extLst>
              <a:ext uri="{FF2B5EF4-FFF2-40B4-BE49-F238E27FC236}">
                <a16:creationId xmlns:a16="http://schemas.microsoft.com/office/drawing/2014/main" id="{31D87742-6B4F-D2B6-F493-5234B4322B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5920CB0-18E8-4302-AB8A-D9C2456C9678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B7C842-1F8E-7B2C-30A6-6902602B8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Phasenfreigabe Abschluss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2" name="Tabelle 2">
            <a:extLst>
              <a:ext uri="{FF2B5EF4-FFF2-40B4-BE49-F238E27FC236}">
                <a16:creationId xmlns:a16="http://schemas.microsoft.com/office/drawing/2014/main" id="{44B7D854-0118-7922-D4CF-AFF0C4E6EFFF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2571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552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22" marB="45722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22" marB="4572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MS Abnahme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Meilenstein erreicht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2" marB="457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56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Erfolg des Projektes geprüft durch Auftraggeber anhand Vergleich ursprüngliche Ziele des Projekts mit den tatsächlich erreichten Ergebnissen?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Strategie und Zielen der Stammorganisation unterstützt?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Wirtschaftlichkeit des Projektes (Kosten-Nutzen-Analyse) geprüft?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Abnahmen der Ergebnisse sowie der Gesamtlösung durch Controlling- und Vorgabestellen sowie Fachspezialisten erfolgt?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2" marB="457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95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Projektmanagementplan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Projektmanagementplan angepasst und nachgeführt?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2" marB="4572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0741" name="Gruppieren 12">
            <a:extLst>
              <a:ext uri="{FF2B5EF4-FFF2-40B4-BE49-F238E27FC236}">
                <a16:creationId xmlns:a16="http://schemas.microsoft.com/office/drawing/2014/main" id="{1DD6CD24-2942-DB1D-6C0F-5E5F182DD2D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14" name="Kreis hellblau">
              <a:extLst>
                <a:ext uri="{FF2B5EF4-FFF2-40B4-BE49-F238E27FC236}">
                  <a16:creationId xmlns:a16="http://schemas.microsoft.com/office/drawing/2014/main" id="{7D4B3C90-9663-2620-9DF8-7BDD0EC4E819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43BD86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8196FB64-A909-FC92-E351-C9AFA02DB7E0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8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30742" name="Text Box 18">
            <a:extLst>
              <a:ext uri="{FF2B5EF4-FFF2-40B4-BE49-F238E27FC236}">
                <a16:creationId xmlns:a16="http://schemas.microsoft.com/office/drawing/2014/main" id="{40938308-DBF0-5AEE-5699-7CE08CB92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33963"/>
            <a:ext cx="8785225" cy="1203325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Phasenfreigabe Abschluss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Bemerkungen: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Fußzeilenplatzhalter 2">
            <a:extLst>
              <a:ext uri="{FF2B5EF4-FFF2-40B4-BE49-F238E27FC236}">
                <a16:creationId xmlns:a16="http://schemas.microsoft.com/office/drawing/2014/main" id="{F9A10FA1-2B16-6B02-8840-42D4C098E9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1746" name="Foliennummernplatzhalter 3">
            <a:extLst>
              <a:ext uri="{FF2B5EF4-FFF2-40B4-BE49-F238E27FC236}">
                <a16:creationId xmlns:a16="http://schemas.microsoft.com/office/drawing/2014/main" id="{4D451F28-1ACE-F4C8-837C-17AF3B3C791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F115D5E-86AC-48AC-BD08-C0684C7C030F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2721D5-F43B-7098-6EB5-B5A072FDB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kern="0" dirty="0">
                <a:ea typeface="ＭＳ Ｐゴシック" panose="020B0600070205080204" pitchFamily="34" charset="-128"/>
              </a:rPr>
              <a:t>Projektabschluss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12" name="Tabelle 2">
            <a:extLst>
              <a:ext uri="{FF2B5EF4-FFF2-40B4-BE49-F238E27FC236}">
                <a16:creationId xmlns:a16="http://schemas.microsoft.com/office/drawing/2014/main" id="{3082F9BF-A572-67C0-8B0B-73D96B596FD0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3709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507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16" marB="45716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16" marB="4571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MS Phasenfreigabe Abschluss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Meilenstein erreicht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6" marB="4571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Dokumentablage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Dokumentenablage bereinigt, Systemdokumentation an die Stammorganisation übergeben und Dokumentation der Projektabwicklung archiviert?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6" marB="4571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Ressourcen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Nicht benötigte Ressourcen (Infrastruktur etc.)  an die Stammorganisation zurückgegeben?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6" marB="4571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Zugriffsberechtigung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Zugriffsberechtigungen aufgehoben?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6" marB="4571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Projektadministration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Aufwanderfassungssysteme, Projektbuchhaltung etc. abgeschlossen? 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6" marB="4571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Projekterfahrungen, Projektschlussbeurteilung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Erfahrungen in der Schlussbeurteilung dokumentiert und mit der Stammorganisation abgestimmt?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6" marB="4571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87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Abschlussarbeiten vollständig erfolgt? Massnahmen zur Projekterfolgskontrolle nach Projektabschluss festgelegt, einem Verantwortlichen zugewiesen und terminiert? Projektabschlusssitzung durchgeführt? Projektorganisation aufgelöst?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16" marB="4571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31777" name="Gruppieren 12">
            <a:extLst>
              <a:ext uri="{FF2B5EF4-FFF2-40B4-BE49-F238E27FC236}">
                <a16:creationId xmlns:a16="http://schemas.microsoft.com/office/drawing/2014/main" id="{766BD2BD-62EC-7401-7638-87F83839942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14" name="Kreis hellblau">
              <a:extLst>
                <a:ext uri="{FF2B5EF4-FFF2-40B4-BE49-F238E27FC236}">
                  <a16:creationId xmlns:a16="http://schemas.microsoft.com/office/drawing/2014/main" id="{7E723F08-13ED-D5B7-6454-312F057BFB74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43BD86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DFB80A0E-E297-759B-F397-4A5BF53D3195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9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31778" name="Text Box 18">
            <a:extLst>
              <a:ext uri="{FF2B5EF4-FFF2-40B4-BE49-F238E27FC236}">
                <a16:creationId xmlns:a16="http://schemas.microsoft.com/office/drawing/2014/main" id="{3D24A2C0-829C-478A-07F2-D0CEAF21D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013325"/>
            <a:ext cx="8785225" cy="1223963"/>
          </a:xfrm>
          <a:prstGeom prst="rect">
            <a:avLst/>
          </a:prstGeom>
          <a:solidFill>
            <a:srgbClr val="CCCCCC"/>
          </a:solidFill>
          <a:ln w="9525">
            <a:solidFill>
              <a:srgbClr val="969696"/>
            </a:solidFill>
            <a:miter lim="800000"/>
            <a:headEnd/>
            <a:tailEnd/>
          </a:ln>
        </p:spPr>
        <p:txBody>
          <a:bodyPr tIns="18000" bIns="1800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de-DE" altLang="de-DE" sz="1200" b="1">
                <a:cs typeface="Times New Roman" panose="02020603050405020304" pitchFamily="18" charset="0"/>
              </a:rPr>
              <a:t>Meilenstein Projektabschluss</a:t>
            </a:r>
          </a:p>
          <a:p>
            <a:endParaRPr lang="de-DE" altLang="de-DE" sz="1000">
              <a:cs typeface="Times New Roman" panose="02020603050405020304" pitchFamily="18" charset="0"/>
            </a:endParaRPr>
          </a:p>
          <a:p>
            <a:r>
              <a:rPr lang="de-CH" altLang="de-DE" sz="1000">
                <a:cs typeface="Times New Roman" panose="02020603050405020304" pitchFamily="18" charset="0"/>
              </a:rPr>
              <a:t>Bemerkungen: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Fußzeilenplatzhalter 2">
            <a:extLst>
              <a:ext uri="{FF2B5EF4-FFF2-40B4-BE49-F238E27FC236}">
                <a16:creationId xmlns:a16="http://schemas.microsoft.com/office/drawing/2014/main" id="{B440263B-4C74-11B5-EA73-415C0244B7F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2770" name="Foliennummernplatzhalter 3">
            <a:extLst>
              <a:ext uri="{FF2B5EF4-FFF2-40B4-BE49-F238E27FC236}">
                <a16:creationId xmlns:a16="http://schemas.microsoft.com/office/drawing/2014/main" id="{E7FB9B86-6A26-59AB-B27F-A043D92B60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DCF4EF4-6E7E-41FD-888B-127141F9DA37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F702B4F-745F-0501-DAE6-2BB9794A7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710112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CH" altLang="de-DE" dirty="0">
                <a:ea typeface="ＭＳ Ｐゴシック" panose="020B0600070205080204" pitchFamily="34" charset="-128"/>
              </a:rPr>
              <a:t>Liste Projektentscheide Steuerung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grpSp>
        <p:nvGrpSpPr>
          <p:cNvPr id="32772" name="Gruppieren 12">
            <a:extLst>
              <a:ext uri="{FF2B5EF4-FFF2-40B4-BE49-F238E27FC236}">
                <a16:creationId xmlns:a16="http://schemas.microsoft.com/office/drawing/2014/main" id="{93DD3AF8-CE48-74FF-1193-1A238127468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9900"/>
            <a:chOff x="2680252" y="3872076"/>
            <a:chExt cx="161084" cy="163451"/>
          </a:xfrm>
        </p:grpSpPr>
        <p:sp>
          <p:nvSpPr>
            <p:cNvPr id="14" name="Kreis hellblau">
              <a:extLst>
                <a:ext uri="{FF2B5EF4-FFF2-40B4-BE49-F238E27FC236}">
                  <a16:creationId xmlns:a16="http://schemas.microsoft.com/office/drawing/2014/main" id="{AB0BB94C-2F27-A114-4F61-A76FF979E1E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481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43BD86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3A419FC7-519E-165B-AB65-A8C058E85C08}"/>
                </a:ext>
              </a:extLst>
            </p:cNvPr>
            <p:cNvSpPr txBox="1"/>
            <p:nvPr/>
          </p:nvSpPr>
          <p:spPr>
            <a:xfrm>
              <a:off x="2697412" y="3898030"/>
              <a:ext cx="79158" cy="137497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10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graphicFrame>
        <p:nvGraphicFramePr>
          <p:cNvPr id="3" name="Tabelle 3">
            <a:extLst>
              <a:ext uri="{FF2B5EF4-FFF2-40B4-BE49-F238E27FC236}">
                <a16:creationId xmlns:a16="http://schemas.microsoft.com/office/drawing/2014/main" id="{9CC4680E-77D8-6963-C035-CC18321BA506}"/>
              </a:ext>
            </a:extLst>
          </p:cNvPr>
          <p:cNvGraphicFramePr>
            <a:graphicFrameLocks noGrp="1"/>
          </p:cNvGraphicFramePr>
          <p:nvPr/>
        </p:nvGraphicFramePr>
        <p:xfrm>
          <a:off x="215900" y="1196975"/>
          <a:ext cx="8712200" cy="51276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0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0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0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7807">
                <a:tc>
                  <a:txBody>
                    <a:bodyPr/>
                    <a:lstStyle/>
                    <a:p>
                      <a:pPr algn="l"/>
                      <a:r>
                        <a:rPr lang="de-CH" sz="1100" dirty="0" err="1"/>
                        <a:t>Nr</a:t>
                      </a:r>
                      <a:endParaRPr lang="de-CH" sz="11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Entscheid</a:t>
                      </a:r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Meilenstein</a:t>
                      </a:r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Zugrundeliegende Dokumente</a:t>
                      </a:r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Entscheidungsträger</a:t>
                      </a:r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Hierarchieebene</a:t>
                      </a:r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de-CH" sz="1100" dirty="0"/>
                        <a:t>Datum</a:t>
                      </a:r>
                    </a:p>
                  </a:txBody>
                  <a:tcPr marL="91432" marR="91432" marT="45718" marB="4571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982"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Durchführungsfrei-gabe treffen</a:t>
                      </a: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erreicht</a:t>
                      </a: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Projektmanagementplan, Durchführungsauftrag</a:t>
                      </a: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AG Name </a:t>
                      </a:r>
                      <a:r>
                        <a:rPr lang="de-CH" sz="1100" i="1" dirty="0" err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xyz</a:t>
                      </a:r>
                      <a:endParaRPr lang="de-CH" sz="11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Steuerung</a:t>
                      </a:r>
                    </a:p>
                  </a:txBody>
                  <a:tcPr marL="42975" marR="4297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1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01.01.2022</a:t>
                      </a:r>
                    </a:p>
                  </a:txBody>
                  <a:tcPr marL="42975" marR="429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982"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982"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982"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982"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982"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7982"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7982">
                <a:tc>
                  <a:txBody>
                    <a:bodyPr/>
                    <a:lstStyle/>
                    <a:p>
                      <a:endParaRPr lang="de-CH" sz="180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7982"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7982"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tc>
                  <a:txBody>
                    <a:bodyPr/>
                    <a:lstStyle/>
                    <a:p>
                      <a:endParaRPr lang="de-CH" sz="1800" dirty="0"/>
                    </a:p>
                  </a:txBody>
                  <a:tcPr marL="91432" marR="91432" marT="45718" marB="45718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Präsentation BKI">
  <a:themeElements>
    <a:clrScheme name="Präsentation BK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äsentation BK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9D5F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9D5F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äsentation BK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1117</Words>
  <Application>Microsoft Office PowerPoint</Application>
  <PresentationFormat>On-screen Show (4:3)</PresentationFormat>
  <Paragraphs>257</Paragraphs>
  <Slides>15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Präsentation BKI</vt:lpstr>
      <vt:lpstr>HERMES 22 Kleinprojekt  Szenario Dienstleistung/Produkt Entwicklung Projektdokumentation Ebene Steuerung </vt:lpstr>
      <vt:lpstr>Phasenziele </vt:lpstr>
      <vt:lpstr>PowerPoint Presentation</vt:lpstr>
      <vt:lpstr>PowerPoint Presentation</vt:lpstr>
      <vt:lpstr>PowerPoint Presentation</vt:lpstr>
      <vt:lpstr>PowerPoint Presentation</vt:lpstr>
      <vt:lpstr>Projektinitialisierungsauftrag Canvas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BKI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DK</dc:creator>
  <cp:lastModifiedBy>Peter Fomin</cp:lastModifiedBy>
  <cp:revision>221</cp:revision>
  <cp:lastPrinted>2023-05-02T15:34:44Z</cp:lastPrinted>
  <dcterms:created xsi:type="dcterms:W3CDTF">2007-07-09T06:35:32Z</dcterms:created>
  <dcterms:modified xsi:type="dcterms:W3CDTF">2026-09-24T12:54:20Z</dcterms:modified>
</cp:coreProperties>
</file>