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3"/>
  </p:notesMasterIdLst>
  <p:sldIdLst>
    <p:sldId id="256" r:id="rId2"/>
    <p:sldId id="392" r:id="rId3"/>
    <p:sldId id="390" r:id="rId4"/>
    <p:sldId id="391" r:id="rId5"/>
    <p:sldId id="342" r:id="rId6"/>
    <p:sldId id="354" r:id="rId7"/>
    <p:sldId id="384" r:id="rId8"/>
    <p:sldId id="385" r:id="rId9"/>
    <p:sldId id="386" r:id="rId10"/>
    <p:sldId id="388" r:id="rId11"/>
    <p:sldId id="389" r:id="rId12"/>
    <p:sldId id="327" r:id="rId13"/>
    <p:sldId id="353" r:id="rId14"/>
    <p:sldId id="383" r:id="rId15"/>
    <p:sldId id="346" r:id="rId16"/>
    <p:sldId id="371" r:id="rId17"/>
    <p:sldId id="372" r:id="rId18"/>
    <p:sldId id="374" r:id="rId19"/>
    <p:sldId id="357" r:id="rId20"/>
    <p:sldId id="375" r:id="rId21"/>
    <p:sldId id="363" r:id="rId22"/>
    <p:sldId id="364" r:id="rId23"/>
    <p:sldId id="355" r:id="rId24"/>
    <p:sldId id="380" r:id="rId25"/>
    <p:sldId id="381" r:id="rId26"/>
    <p:sldId id="365" r:id="rId27"/>
    <p:sldId id="382" r:id="rId28"/>
    <p:sldId id="347" r:id="rId29"/>
    <p:sldId id="359" r:id="rId30"/>
    <p:sldId id="348" r:id="rId31"/>
    <p:sldId id="356" r:id="rId32"/>
  </p:sldIdLst>
  <p:sldSz cx="9144000" cy="6858000" type="screen4x3"/>
  <p:notesSz cx="6799263" cy="99298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8">
          <p15:clr>
            <a:srgbClr val="A4A3A4"/>
          </p15:clr>
        </p15:guide>
        <p15:guide id="2" pos="6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89"/>
    <p:restoredTop sz="97840" autoAdjust="0"/>
  </p:normalViewPr>
  <p:slideViewPr>
    <p:cSldViewPr>
      <p:cViewPr>
        <p:scale>
          <a:sx n="200" d="100"/>
          <a:sy n="200" d="100"/>
        </p:scale>
        <p:origin x="632" y="680"/>
      </p:cViewPr>
      <p:guideLst>
        <p:guide orient="horz" pos="3838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78476CC8-37AA-2AEE-6385-26C385B2424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7" rIns="92034" bIns="460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3B75837-CF50-1F15-42B7-694E469EEEF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7" rIns="92034" bIns="460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8359BF3C-AE99-926F-EAAC-312235B498C6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252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F6CBF3FF-5E75-74C5-7DF8-DED777FA29C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6463"/>
            <a:ext cx="5437187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7" rIns="92034" bIns="460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Textmasterformate durch Klicken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A687E65D-87A9-93B4-EC5F-CB5B49ADCE0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7" rIns="92034" bIns="460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287CC247-DCCE-2222-8188-46B784351D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7" rIns="92034" bIns="460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B649D75-B90F-4EE8-BEEF-B5861255DA2D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Folienbildplatzhalter 1">
            <a:extLst>
              <a:ext uri="{FF2B5EF4-FFF2-40B4-BE49-F238E27FC236}">
                <a16:creationId xmlns:a16="http://schemas.microsoft.com/office/drawing/2014/main" id="{E6AE0B07-BADC-5FAB-F04D-66E2E8BCCB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2" name="Notizenplatzhalter 2">
            <a:extLst>
              <a:ext uri="{FF2B5EF4-FFF2-40B4-BE49-F238E27FC236}">
                <a16:creationId xmlns:a16="http://schemas.microsoft.com/office/drawing/2014/main" id="{A3C5278F-35E1-C887-9441-95A533E167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483" name="Foliennummernplatzhalter 3">
            <a:extLst>
              <a:ext uri="{FF2B5EF4-FFF2-40B4-BE49-F238E27FC236}">
                <a16:creationId xmlns:a16="http://schemas.microsoft.com/office/drawing/2014/main" id="{08FF59A4-AFD1-4545-E047-42D7CD7D2E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C2FD70E-801E-4D77-891D-779C1C749C46}" type="slidenum">
              <a:rPr lang="en-US" altLang="de-DE" sz="1200" smtClean="0"/>
              <a:pPr/>
              <a:t>5</a:t>
            </a:fld>
            <a:endParaRPr lang="en-US" altLang="de-DE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Folienbildplatzhalter 1">
            <a:extLst>
              <a:ext uri="{FF2B5EF4-FFF2-40B4-BE49-F238E27FC236}">
                <a16:creationId xmlns:a16="http://schemas.microsoft.com/office/drawing/2014/main" id="{66CC76A6-2454-4CA6-B824-C1939AF35E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Notizenplatzhalter 2">
            <a:extLst>
              <a:ext uri="{FF2B5EF4-FFF2-40B4-BE49-F238E27FC236}">
                <a16:creationId xmlns:a16="http://schemas.microsoft.com/office/drawing/2014/main" id="{C1F5794F-77BC-FB80-49FA-08064B251E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2531" name="Foliennummernplatzhalter 3">
            <a:extLst>
              <a:ext uri="{FF2B5EF4-FFF2-40B4-BE49-F238E27FC236}">
                <a16:creationId xmlns:a16="http://schemas.microsoft.com/office/drawing/2014/main" id="{B0476ECD-391C-C267-0212-775B4993C2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953D5CF-D8E5-4247-A8A4-5455ACCCCD4C}" type="slidenum">
              <a:rPr lang="en-US" altLang="de-DE" sz="1200" smtClean="0"/>
              <a:pPr/>
              <a:t>6</a:t>
            </a:fld>
            <a:endParaRPr lang="en-US" altLang="de-DE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Folienbildplatzhalter 1">
            <a:extLst>
              <a:ext uri="{FF2B5EF4-FFF2-40B4-BE49-F238E27FC236}">
                <a16:creationId xmlns:a16="http://schemas.microsoft.com/office/drawing/2014/main" id="{4ACEFBAE-E84C-9CFB-4E02-9B90A424C6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Notizenplatzhalter 2">
            <a:extLst>
              <a:ext uri="{FF2B5EF4-FFF2-40B4-BE49-F238E27FC236}">
                <a16:creationId xmlns:a16="http://schemas.microsoft.com/office/drawing/2014/main" id="{4BEE1B1C-95A3-82DE-5145-82B5CFC332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4579" name="Foliennummernplatzhalter 3">
            <a:extLst>
              <a:ext uri="{FF2B5EF4-FFF2-40B4-BE49-F238E27FC236}">
                <a16:creationId xmlns:a16="http://schemas.microsoft.com/office/drawing/2014/main" id="{E33A1F19-93FD-C66D-2D5F-AA997530C5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14E7F3F-9245-45F6-BB7A-6A6EE42E1F6B}" type="slidenum">
              <a:rPr lang="en-US" altLang="de-DE" sz="1200" smtClean="0"/>
              <a:pPr/>
              <a:t>7</a:t>
            </a:fld>
            <a:endParaRPr lang="en-US" altLang="de-DE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Folienbildplatzhalter 1">
            <a:extLst>
              <a:ext uri="{FF2B5EF4-FFF2-40B4-BE49-F238E27FC236}">
                <a16:creationId xmlns:a16="http://schemas.microsoft.com/office/drawing/2014/main" id="{64F07A88-A237-D084-30D6-073FEF3DF5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Notizenplatzhalter 2">
            <a:extLst>
              <a:ext uri="{FF2B5EF4-FFF2-40B4-BE49-F238E27FC236}">
                <a16:creationId xmlns:a16="http://schemas.microsoft.com/office/drawing/2014/main" id="{662EEBBB-EFDA-7087-0693-5C6EA24395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6627" name="Foliennummernplatzhalter 3">
            <a:extLst>
              <a:ext uri="{FF2B5EF4-FFF2-40B4-BE49-F238E27FC236}">
                <a16:creationId xmlns:a16="http://schemas.microsoft.com/office/drawing/2014/main" id="{64C74F99-3E24-9C82-D6D7-6D48C802A1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9B369F9-32EF-4A8F-814D-2D42ECE2828E}" type="slidenum">
              <a:rPr lang="en-US" altLang="de-DE" sz="1200" smtClean="0"/>
              <a:pPr/>
              <a:t>8</a:t>
            </a:fld>
            <a:endParaRPr lang="en-US" altLang="de-DE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Folienbildplatzhalter 1">
            <a:extLst>
              <a:ext uri="{FF2B5EF4-FFF2-40B4-BE49-F238E27FC236}">
                <a16:creationId xmlns:a16="http://schemas.microsoft.com/office/drawing/2014/main" id="{97AABD34-48AF-9FF8-D4DE-6FE8B26E96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4" name="Notizenplatzhalter 2">
            <a:extLst>
              <a:ext uri="{FF2B5EF4-FFF2-40B4-BE49-F238E27FC236}">
                <a16:creationId xmlns:a16="http://schemas.microsoft.com/office/drawing/2014/main" id="{A078D597-F66E-123A-0E50-0115CF9F5D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8675" name="Foliennummernplatzhalter 3">
            <a:extLst>
              <a:ext uri="{FF2B5EF4-FFF2-40B4-BE49-F238E27FC236}">
                <a16:creationId xmlns:a16="http://schemas.microsoft.com/office/drawing/2014/main" id="{A6BE4E53-69C5-4CCF-49BE-218F05C66E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C62FD18-425B-4D18-ABB2-157F52BB0E7F}" type="slidenum">
              <a:rPr lang="en-US" altLang="de-DE" sz="1200" smtClean="0"/>
              <a:pPr/>
              <a:t>9</a:t>
            </a:fld>
            <a:endParaRPr lang="en-US" altLang="de-DE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Folienbildplatzhalter 1">
            <a:extLst>
              <a:ext uri="{FF2B5EF4-FFF2-40B4-BE49-F238E27FC236}">
                <a16:creationId xmlns:a16="http://schemas.microsoft.com/office/drawing/2014/main" id="{8B4BB207-A8D7-A8B6-B5A2-0F976C4D5F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2" name="Notizenplatzhalter 2">
            <a:extLst>
              <a:ext uri="{FF2B5EF4-FFF2-40B4-BE49-F238E27FC236}">
                <a16:creationId xmlns:a16="http://schemas.microsoft.com/office/drawing/2014/main" id="{6E705019-24AF-1280-1CE0-DE905BD08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0723" name="Foliennummernplatzhalter 3">
            <a:extLst>
              <a:ext uri="{FF2B5EF4-FFF2-40B4-BE49-F238E27FC236}">
                <a16:creationId xmlns:a16="http://schemas.microsoft.com/office/drawing/2014/main" id="{311D388B-8266-0716-315D-F334FD4E28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E724CEA-A476-4DE2-86F8-237F6A214DB1}" type="slidenum">
              <a:rPr lang="en-US" altLang="de-DE" sz="1200" smtClean="0"/>
              <a:pPr/>
              <a:t>10</a:t>
            </a:fld>
            <a:endParaRPr lang="en-US" altLang="de-DE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Folienbildplatzhalter 1">
            <a:extLst>
              <a:ext uri="{FF2B5EF4-FFF2-40B4-BE49-F238E27FC236}">
                <a16:creationId xmlns:a16="http://schemas.microsoft.com/office/drawing/2014/main" id="{3173273E-8EB8-CC5B-CEC5-8365E20FB7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0" name="Notizenplatzhalter 2">
            <a:extLst>
              <a:ext uri="{FF2B5EF4-FFF2-40B4-BE49-F238E27FC236}">
                <a16:creationId xmlns:a16="http://schemas.microsoft.com/office/drawing/2014/main" id="{08FF3F86-1DB1-2348-3ED9-084D038185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2771" name="Foliennummernplatzhalter 3">
            <a:extLst>
              <a:ext uri="{FF2B5EF4-FFF2-40B4-BE49-F238E27FC236}">
                <a16:creationId xmlns:a16="http://schemas.microsoft.com/office/drawing/2014/main" id="{88A6A05B-F8C6-CC61-EF0C-36AA9AD4BF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E85BB20-BD37-4016-832F-0541B03361CD}" type="slidenum">
              <a:rPr lang="en-US" altLang="de-DE" sz="1200" smtClean="0"/>
              <a:pPr/>
              <a:t>11</a:t>
            </a:fld>
            <a:endParaRPr lang="en-US" altLang="de-DE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Folienbildplatzhalter 1">
            <a:extLst>
              <a:ext uri="{FF2B5EF4-FFF2-40B4-BE49-F238E27FC236}">
                <a16:creationId xmlns:a16="http://schemas.microsoft.com/office/drawing/2014/main" id="{A434C823-249B-FC1C-2817-41B514A17A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6" name="Notizenplatzhalter 2">
            <a:extLst>
              <a:ext uri="{FF2B5EF4-FFF2-40B4-BE49-F238E27FC236}">
                <a16:creationId xmlns:a16="http://schemas.microsoft.com/office/drawing/2014/main" id="{5D7AC4E4-BFB9-1F9B-E1DF-7C90C5C120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6867" name="Foliennummernplatzhalter 3">
            <a:extLst>
              <a:ext uri="{FF2B5EF4-FFF2-40B4-BE49-F238E27FC236}">
                <a16:creationId xmlns:a16="http://schemas.microsoft.com/office/drawing/2014/main" id="{14A5C8FE-D304-9F77-19BF-A75E0B2363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1E91203-9EAC-4627-83D8-5138E014FF10}" type="slidenum">
              <a:rPr lang="en-US" altLang="de-DE" sz="1200" smtClean="0"/>
              <a:pPr/>
              <a:t>14</a:t>
            </a:fld>
            <a:endParaRPr lang="en-US" altLang="de-DE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BKI Projekt Management Logo">
            <a:extLst>
              <a:ext uri="{FF2B5EF4-FFF2-40B4-BE49-F238E27FC236}">
                <a16:creationId xmlns:a16="http://schemas.microsoft.com/office/drawing/2014/main" id="{361E976F-A4B5-2B1F-B7EF-893B0CA08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76250"/>
            <a:ext cx="4487863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1958975"/>
            <a:ext cx="7488238" cy="1470025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550" y="3886200"/>
            <a:ext cx="7488238" cy="1752600"/>
          </a:xfrm>
        </p:spPr>
        <p:txBody>
          <a:bodyPr/>
          <a:lstStyle>
            <a:lvl1pPr marL="0" indent="0">
              <a:buFont typeface="Arial" charset="0"/>
              <a:buNone/>
              <a:defRPr sz="2400">
                <a:solidFill>
                  <a:srgbClr val="B3B0AE"/>
                </a:solidFill>
              </a:defRPr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8EA687A-F852-DA6E-2085-CB78F0E0B4A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971550" y="6453188"/>
            <a:ext cx="7488238" cy="2682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</p:spTree>
    <p:extLst>
      <p:ext uri="{BB962C8B-B14F-4D97-AF65-F5344CB8AC3E}">
        <p14:creationId xmlns:p14="http://schemas.microsoft.com/office/powerpoint/2010/main" val="410920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32DA84D-1EAB-05EE-853D-3150A602C78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B1A456-C4AC-F00F-602A-622F3349612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59F5C-D1C7-4BBE-B892-5499797A463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07082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ACD2B3-7F1F-687A-1E30-8630DBD9E8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4CCEE6A-30C8-D1CF-17A0-26F14A53EE8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D0179-C94C-4C2D-89DF-23EDE0FB5EC9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39530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71550" y="1557338"/>
            <a:ext cx="3667125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91075" y="1557338"/>
            <a:ext cx="3668713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EB265C-C82C-77C9-ED41-2BB1BEF87EF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6A981F-8736-E67E-3966-7B8880FAF9C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69C7B-B17D-43DD-B282-B3EBF290A880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39157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179E48C-6A95-5CF2-DE11-E1B5C72A320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240C4DD-35E2-28A5-58D6-4D2C234F41F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7DFDC8-AFAD-438D-AD70-67EA2F7E5A06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06449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480C5EA-C561-4BD8-D35F-5FBAACB02DB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0751EAD-E4FA-32F4-4825-9A30E7802E8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B0000-4F0D-4037-9F33-0012A567D3F9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5352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481EF7F-AEDF-22B3-CF3D-93721FD8660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72FBD63-7CDD-35C9-E5E7-EE0367FB34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CE501-5FD4-48D3-B513-9EF0CCCD837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09896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DA79ED-08E7-20D6-F1D4-AA55AD88D63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694A1D-E2C1-866A-D270-D6631EABCB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22712-C0F6-437E-96E4-7AC2E60F2A0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97962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DD1798-A91C-FE49-BC00-69AF287DAB0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5766D5-0FCA-B6CD-F19D-520906550C3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D8CB4-C099-45BD-8F41-C4897520FFB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08547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B1AFCF-FEFC-3138-2591-1C8D5499037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2FE71C-757F-65D9-59C0-55AFE080C74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EE832-78E9-4B5F-8D75-A7AD706AE5A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85030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88125" y="981075"/>
            <a:ext cx="1871663" cy="525621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71550" y="981075"/>
            <a:ext cx="5464175" cy="5256213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5E4C17-14AF-9DC5-7722-F443CC9C7D7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F54577-A558-3A53-66D2-DC5BB627177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07049-E448-4AA8-9508-72E52A79B77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58241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50" y="981075"/>
            <a:ext cx="7488238" cy="4318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971550" y="1557338"/>
            <a:ext cx="3667125" cy="467995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91075" y="1557338"/>
            <a:ext cx="3668713" cy="467995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DB35B0-7D2E-2C13-ED99-63A015A5731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C0DF2D-647A-5A99-521D-3117D0F2590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D2400-C947-47EB-ABCB-AD1FCEE9F85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5453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0DAA744-B066-809B-394C-6F0414328E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71550" y="981075"/>
            <a:ext cx="7488238" cy="43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Titel durch klicken hinzufügen</a:t>
            </a:r>
            <a:endParaRPr lang="de-DE" altLang="de-DE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C48B28D-A962-0A22-8AE1-89D36E21A4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71550" y="1557338"/>
            <a:ext cx="7488238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BB6A4554-BA43-95F2-850C-04D52604923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71550" y="6453188"/>
            <a:ext cx="6480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0067C6"/>
                </a:solidFill>
              </a:defRPr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33AD99B-BD38-57D4-3D0C-4499E27E034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6188" y="6453188"/>
            <a:ext cx="863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0067C6"/>
                </a:solidFill>
              </a:defRPr>
            </a:lvl1pPr>
          </a:lstStyle>
          <a:p>
            <a:pPr>
              <a:defRPr/>
            </a:pPr>
            <a:fld id="{61181EBC-39FC-4A5F-932D-F4E36B39C5A0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pic>
        <p:nvPicPr>
          <p:cNvPr id="1030" name="Picture 6" descr="BKI Briefkopf Logo">
            <a:extLst>
              <a:ext uri="{FF2B5EF4-FFF2-40B4-BE49-F238E27FC236}">
                <a16:creationId xmlns:a16="http://schemas.microsoft.com/office/drawing/2014/main" id="{DB079378-DFB2-B3AB-5A79-7C3F55F36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49275"/>
            <a:ext cx="64770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</a:defRPr>
      </a:lvl9pPr>
    </p:titleStyle>
    <p:bodyStyle>
      <a:lvl1pPr marL="263525" indent="-2635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28650" indent="-18573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ea typeface="ＭＳ Ｐゴシック" charset="0"/>
        </a:defRPr>
      </a:lvl2pPr>
      <a:lvl3pPr marL="982663" indent="-1746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1400">
          <a:solidFill>
            <a:schemeClr val="tx1"/>
          </a:solidFill>
          <a:latin typeface="+mn-lt"/>
          <a:ea typeface="ＭＳ Ｐゴシック" charset="0"/>
        </a:defRPr>
      </a:lvl3pPr>
      <a:lvl4pPr marL="2187575" indent="-3048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0"/>
        </a:defRPr>
      </a:lvl4pPr>
      <a:lvl5pPr marL="2595563" indent="-3048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3052763" indent="-3048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3509963" indent="-3048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967163" indent="-3048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4424363" indent="-3048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>
            <a:extLst>
              <a:ext uri="{FF2B5EF4-FFF2-40B4-BE49-F238E27FC236}">
                <a16:creationId xmlns:a16="http://schemas.microsoft.com/office/drawing/2014/main" id="{0996C52B-FF41-4E06-124C-37566F16B17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13275FA2-28D7-FD90-D3BC-2B28ED57A96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de-DE">
                <a:ea typeface="ＭＳ Ｐゴシック" panose="020B0600070205080204" pitchFamily="34" charset="-128"/>
              </a:rPr>
              <a:t>HERMES 22 Kleinprojekt</a:t>
            </a:r>
            <a:br>
              <a:rPr lang="en-US" altLang="de-DE">
                <a:ea typeface="ＭＳ Ｐゴシック" panose="020B0600070205080204" pitchFamily="34" charset="-128"/>
              </a:rPr>
            </a:br>
            <a:br>
              <a:rPr lang="en-US" altLang="de-DE">
                <a:ea typeface="ＭＳ Ｐゴシック" panose="020B0600070205080204" pitchFamily="34" charset="-128"/>
              </a:rPr>
            </a:br>
            <a:r>
              <a:rPr lang="en-US" altLang="de-DE" sz="2000">
                <a:ea typeface="ＭＳ Ｐゴシック" panose="020B0600070205080204" pitchFamily="34" charset="-128"/>
              </a:rPr>
              <a:t>Szenario Dienstleistung/Produkt Entwicklung</a:t>
            </a:r>
            <a:br>
              <a:rPr lang="en-US" altLang="de-DE">
                <a:ea typeface="ＭＳ Ｐゴシック" panose="020B0600070205080204" pitchFamily="34" charset="-128"/>
              </a:rPr>
            </a:br>
            <a:r>
              <a:rPr lang="en-US" altLang="de-DE" sz="2000">
                <a:ea typeface="ＭＳ Ｐゴシック" panose="020B0600070205080204" pitchFamily="34" charset="-128"/>
              </a:rPr>
              <a:t>Projektdokumentation Ebene Führung</a:t>
            </a:r>
            <a:br>
              <a:rPr lang="en-US" altLang="de-DE">
                <a:ea typeface="ＭＳ Ｐゴシック" panose="020B0600070205080204" pitchFamily="34" charset="-128"/>
              </a:rPr>
            </a:br>
            <a:endParaRPr lang="en-US" altLang="de-DE">
              <a:ea typeface="ＭＳ Ｐゴシック" panose="020B0600070205080204" pitchFamily="34" charset="-128"/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6067A4B-063B-ACB1-62B3-4A0BABEB970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3644900"/>
            <a:ext cx="7488238" cy="19939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de-DE">
                <a:ea typeface="ＭＳ Ｐゴシック" panose="020B0600070205080204" pitchFamily="34" charset="-128"/>
              </a:rPr>
              <a:t>Projektname:</a:t>
            </a:r>
            <a:br>
              <a:rPr lang="en-US" altLang="de-DE">
                <a:ea typeface="ＭＳ Ｐゴシック" panose="020B0600070205080204" pitchFamily="34" charset="-128"/>
              </a:rPr>
            </a:br>
            <a:endParaRPr lang="en-US" altLang="de-DE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Auftraggeber: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Projektleiter: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Datum:</a:t>
            </a:r>
            <a:endParaRPr lang="en-US" altLang="de-DE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Fußzeilenplatzhalter 3">
            <a:extLst>
              <a:ext uri="{FF2B5EF4-FFF2-40B4-BE49-F238E27FC236}">
                <a16:creationId xmlns:a16="http://schemas.microsoft.com/office/drawing/2014/main" id="{229A8329-A957-694C-2495-8551B87D12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16386" name="Foliennummernplatzhalter 4">
            <a:extLst>
              <a:ext uri="{FF2B5EF4-FFF2-40B4-BE49-F238E27FC236}">
                <a16:creationId xmlns:a16="http://schemas.microsoft.com/office/drawing/2014/main" id="{C01BB4A8-3360-4CCB-B623-7C3C1CB85A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2593D04-743C-4755-A1AF-4D9F1EB078A8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16387" name="Titel 1">
            <a:extLst>
              <a:ext uri="{FF2B5EF4-FFF2-40B4-BE49-F238E27FC236}">
                <a16:creationId xmlns:a16="http://schemas.microsoft.com/office/drawing/2014/main" id="{ED49FBE5-39E5-B35C-E0E0-B264FEF6AF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Phasenziele</a:t>
            </a:r>
            <a:br>
              <a:rPr lang="de-CH" altLang="de-DE">
                <a:ea typeface="ＭＳ Ｐゴシック" panose="020B0600070205080204" pitchFamily="34" charset="-128"/>
              </a:rPr>
            </a:br>
            <a:endParaRPr lang="de-CH" altLang="de-DE">
              <a:ea typeface="ＭＳ Ｐゴシック" panose="020B0600070205080204" pitchFamily="34" charset="-128"/>
            </a:endParaRPr>
          </a:p>
        </p:txBody>
      </p:sp>
      <p:pic>
        <p:nvPicPr>
          <p:cNvPr id="16388" name="Picture 2">
            <a:extLst>
              <a:ext uri="{FF2B5EF4-FFF2-40B4-BE49-F238E27FC236}">
                <a16:creationId xmlns:a16="http://schemas.microsoft.com/office/drawing/2014/main" id="{5423AB01-19DB-190D-11DF-AB1C4B020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81100"/>
            <a:ext cx="7772400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Fußzeilenplatzhalter 3">
            <a:extLst>
              <a:ext uri="{FF2B5EF4-FFF2-40B4-BE49-F238E27FC236}">
                <a16:creationId xmlns:a16="http://schemas.microsoft.com/office/drawing/2014/main" id="{B965CC99-EBDC-8247-1EBB-6A4F0EED3F0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17410" name="Foliennummernplatzhalter 4">
            <a:extLst>
              <a:ext uri="{FF2B5EF4-FFF2-40B4-BE49-F238E27FC236}">
                <a16:creationId xmlns:a16="http://schemas.microsoft.com/office/drawing/2014/main" id="{07150492-04C8-C9DE-D561-1DCD739D29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E0B0497-1EC2-4354-9BEB-BA67C5876D81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B2ECD65-8931-904B-9E13-29DC9155E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0925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DE" altLang="de-DE" dirty="0">
                <a:ea typeface="ＭＳ Ｐゴシック" panose="020B0600070205080204" pitchFamily="34" charset="-128"/>
              </a:rPr>
              <a:t>Minimalergebnisse klassisch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pic>
        <p:nvPicPr>
          <p:cNvPr id="17412" name="Grafik 3">
            <a:extLst>
              <a:ext uri="{FF2B5EF4-FFF2-40B4-BE49-F238E27FC236}">
                <a16:creationId xmlns:a16="http://schemas.microsoft.com/office/drawing/2014/main" id="{14D13B25-8EF9-2EE7-C039-46E921CCB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85875"/>
            <a:ext cx="8651875" cy="444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Fußzeilenplatzhalter 3">
            <a:extLst>
              <a:ext uri="{FF2B5EF4-FFF2-40B4-BE49-F238E27FC236}">
                <a16:creationId xmlns:a16="http://schemas.microsoft.com/office/drawing/2014/main" id="{AC344C8B-1008-0A8A-E152-8AAB2950063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18434" name="Foliennummernplatzhalter 4">
            <a:extLst>
              <a:ext uri="{FF2B5EF4-FFF2-40B4-BE49-F238E27FC236}">
                <a16:creationId xmlns:a16="http://schemas.microsoft.com/office/drawing/2014/main" id="{C124C8AD-A39F-74BC-D270-474E30444E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F906DCA-071C-43A8-AC8E-05E4590D8B64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E119C0B-6307-937B-9BE4-A52BBDD70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0925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DE" altLang="de-DE" dirty="0">
                <a:ea typeface="ＭＳ Ｐゴシック" panose="020B0600070205080204" pitchFamily="34" charset="-128"/>
              </a:rPr>
              <a:t>Minimalergebnisse </a:t>
            </a:r>
            <a:r>
              <a:rPr lang="de-CH" altLang="de-DE" dirty="0">
                <a:ea typeface="ＭＳ Ｐゴシック" panose="020B0600070205080204" pitchFamily="34" charset="-128"/>
              </a:rPr>
              <a:t>agil</a:t>
            </a: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pic>
        <p:nvPicPr>
          <p:cNvPr id="18436" name="Grafik 3">
            <a:extLst>
              <a:ext uri="{FF2B5EF4-FFF2-40B4-BE49-F238E27FC236}">
                <a16:creationId xmlns:a16="http://schemas.microsoft.com/office/drawing/2014/main" id="{1ACA2598-4CA0-64C5-680D-E71A220E3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31913"/>
            <a:ext cx="860107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Fußzeilenplatzhalter 3">
            <a:extLst>
              <a:ext uri="{FF2B5EF4-FFF2-40B4-BE49-F238E27FC236}">
                <a16:creationId xmlns:a16="http://schemas.microsoft.com/office/drawing/2014/main" id="{8652C0D0-48F2-6006-AA2C-2E5282F2EE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19458" name="Foliennummernplatzhalter 4">
            <a:extLst>
              <a:ext uri="{FF2B5EF4-FFF2-40B4-BE49-F238E27FC236}">
                <a16:creationId xmlns:a16="http://schemas.microsoft.com/office/drawing/2014/main" id="{2A244A9A-DA58-9016-3CBB-E66904E521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4F175B7-CA11-48A9-878B-8F40B8FFA6EF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DE" altLang="de-DE">
              <a:solidFill>
                <a:srgbClr val="0067C6"/>
              </a:solidFill>
            </a:endParaRPr>
          </a:p>
        </p:txBody>
      </p:sp>
      <p:pic>
        <p:nvPicPr>
          <p:cNvPr id="2" name="Tabelle 2">
            <a:extLst>
              <a:ext uri="{FF2B5EF4-FFF2-40B4-BE49-F238E27FC236}">
                <a16:creationId xmlns:a16="http://schemas.microsoft.com/office/drawing/2014/main" id="{FFC93C54-2F94-ABDC-61AF-0FAF67383034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81100"/>
            <a:ext cx="81788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6A25DC24-6690-ED74-5D48-C32996EA2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349750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DE" altLang="de-DE" dirty="0">
                <a:ea typeface="ＭＳ Ｐゴシック" panose="020B0600070205080204" pitchFamily="34" charset="-128"/>
              </a:rPr>
              <a:t>Minimal geforderte Ergebnisse</a:t>
            </a:r>
          </a:p>
          <a:p>
            <a:pPr algn="ctr">
              <a:defRPr/>
            </a:pPr>
            <a:r>
              <a:rPr lang="de-DE" altLang="de-DE" kern="0" dirty="0">
                <a:ea typeface="ＭＳ Ｐゴシック" panose="020B0600070205080204" pitchFamily="34" charset="-128"/>
              </a:rPr>
              <a:t>Meilensteine</a:t>
            </a:r>
            <a:endParaRPr lang="de-CH" altLang="de-DE" kern="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Fußzeilenplatzhalter 3">
            <a:extLst>
              <a:ext uri="{FF2B5EF4-FFF2-40B4-BE49-F238E27FC236}">
                <a16:creationId xmlns:a16="http://schemas.microsoft.com/office/drawing/2014/main" id="{2641097B-B9EF-8DB8-FAAF-98B4597594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1506" name="Foliennummernplatzhalter 4">
            <a:extLst>
              <a:ext uri="{FF2B5EF4-FFF2-40B4-BE49-F238E27FC236}">
                <a16:creationId xmlns:a16="http://schemas.microsoft.com/office/drawing/2014/main" id="{C9DC2D40-ED71-37C2-B0D2-F1295F6C8C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CE91EE5-C8AC-4C05-93F0-E7BAA21C9000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DE" altLang="de-DE">
              <a:solidFill>
                <a:srgbClr val="0067C6"/>
              </a:solidFill>
            </a:endParaRPr>
          </a:p>
        </p:txBody>
      </p:sp>
      <p:graphicFrame>
        <p:nvGraphicFramePr>
          <p:cNvPr id="2" name="Tabelle 2">
            <a:extLst>
              <a:ext uri="{FF2B5EF4-FFF2-40B4-BE49-F238E27FC236}">
                <a16:creationId xmlns:a16="http://schemas.microsoft.com/office/drawing/2014/main" id="{3E6C9095-EC48-00A8-AB36-571537A46225}"/>
              </a:ext>
            </a:extLst>
          </p:cNvPr>
          <p:cNvGraphicFramePr>
            <a:graphicFrameLocks noGrp="1"/>
          </p:cNvGraphicFramePr>
          <p:nvPr/>
        </p:nvGraphicFramePr>
        <p:xfrm>
          <a:off x="468313" y="1196975"/>
          <a:ext cx="8135937" cy="3833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54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9484">
                <a:tc>
                  <a:txBody>
                    <a:bodyPr/>
                    <a:lstStyle/>
                    <a:p>
                      <a:r>
                        <a:rPr lang="de-CH" sz="1200" dirty="0" err="1"/>
                        <a:t>Nr</a:t>
                      </a:r>
                      <a:endParaRPr lang="de-CH" sz="1200" dirty="0"/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Steuerung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Führung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Ausführung</a:t>
                      </a:r>
                    </a:p>
                  </a:txBody>
                  <a:tcPr marL="91429" marR="91429" marT="45713" marB="4571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12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MS Vorabnahme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Produktkonzept</a:t>
                      </a:r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13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MS Abnahme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Detailspezifikation</a:t>
                      </a:r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14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Phasenbericht Konzept (k)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Einführungskonzept</a:t>
                      </a:r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15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Phasenbericht Realisierung (k)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CH" sz="1200" kern="1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16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Phasenbericht Einführung (k)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CH" sz="1200" kern="1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17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Releasebericht</a:t>
                      </a: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(a)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18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Phasenbericht Umsetzung (a)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19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Änderungsantrag (k)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20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Änderungsstatusliste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21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Projektschlussbeurteilung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22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Liste Projektentscheide Führung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Titel 1">
            <a:extLst>
              <a:ext uri="{FF2B5EF4-FFF2-40B4-BE49-F238E27FC236}">
                <a16:creationId xmlns:a16="http://schemas.microsoft.com/office/drawing/2014/main" id="{318AB77E-9ACB-E0BF-1B21-8FADA9AF4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349750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DE" altLang="de-DE" dirty="0">
                <a:ea typeface="ＭＳ Ｐゴシック" panose="020B0600070205080204" pitchFamily="34" charset="-128"/>
              </a:rPr>
              <a:t>Minimal geforderte Ergebnisse</a:t>
            </a:r>
          </a:p>
          <a:p>
            <a:pPr algn="ctr">
              <a:defRPr/>
            </a:pPr>
            <a:r>
              <a:rPr lang="de-DE" altLang="de-DE" kern="0" dirty="0">
                <a:ea typeface="ＭＳ Ｐゴシック" panose="020B0600070205080204" pitchFamily="34" charset="-128"/>
              </a:rPr>
              <a:t>Meilensteine</a:t>
            </a:r>
            <a:endParaRPr lang="de-CH" altLang="de-DE" kern="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el 1">
            <a:extLst>
              <a:ext uri="{FF2B5EF4-FFF2-40B4-BE49-F238E27FC236}">
                <a16:creationId xmlns:a16="http://schemas.microsoft.com/office/drawing/2014/main" id="{C829AA2F-B0FA-24EA-05E9-3C8BD26BD5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Projektmanagementplan 1/5</a:t>
            </a:r>
          </a:p>
        </p:txBody>
      </p:sp>
      <p:sp>
        <p:nvSpPr>
          <p:cNvPr id="23554" name="Fußzeilenplatzhalter 2">
            <a:extLst>
              <a:ext uri="{FF2B5EF4-FFF2-40B4-BE49-F238E27FC236}">
                <a16:creationId xmlns:a16="http://schemas.microsoft.com/office/drawing/2014/main" id="{36B05F2C-3AA3-5027-889E-DC06A276A3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3555" name="Foliennummernplatzhalter 3">
            <a:extLst>
              <a:ext uri="{FF2B5EF4-FFF2-40B4-BE49-F238E27FC236}">
                <a16:creationId xmlns:a16="http://schemas.microsoft.com/office/drawing/2014/main" id="{4C127377-6AEA-01A9-A1B1-0BB687BFFE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2A8E545-C063-4275-92FA-2EC347913060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3556" name="Rectangle 315">
            <a:extLst>
              <a:ext uri="{FF2B5EF4-FFF2-40B4-BE49-F238E27FC236}">
                <a16:creationId xmlns:a16="http://schemas.microsoft.com/office/drawing/2014/main" id="{FD40848D-1417-74B5-75C7-02649B2DE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pSp>
        <p:nvGrpSpPr>
          <p:cNvPr id="23557" name="Gruppieren 7214">
            <a:extLst>
              <a:ext uri="{FF2B5EF4-FFF2-40B4-BE49-F238E27FC236}">
                <a16:creationId xmlns:a16="http://schemas.microsoft.com/office/drawing/2014/main" id="{A6C4424A-4628-2CC4-D854-E560B3C66D4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5" name="Kreis hellblau">
              <a:extLst>
                <a:ext uri="{FF2B5EF4-FFF2-40B4-BE49-F238E27FC236}">
                  <a16:creationId xmlns:a16="http://schemas.microsoft.com/office/drawing/2014/main" id="{6D2D30B7-2D78-A2DF-7BB0-812723236D97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6E7FB7B7-A2EC-27DA-FB41-D0CCA985C73F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23558" name="Text Box 27">
            <a:extLst>
              <a:ext uri="{FF2B5EF4-FFF2-40B4-BE49-F238E27FC236}">
                <a16:creationId xmlns:a16="http://schemas.microsoft.com/office/drawing/2014/main" id="{98421F85-C26D-9FF8-C242-6B2D93872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268413"/>
            <a:ext cx="8280400" cy="169862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Kurzbeschreibung Projektinhalt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3559" name="Rectangle 28">
            <a:extLst>
              <a:ext uri="{FF2B5EF4-FFF2-40B4-BE49-F238E27FC236}">
                <a16:creationId xmlns:a16="http://schemas.microsoft.com/office/drawing/2014/main" id="{CD8C9708-3B0D-F48C-13D8-0E98D7A44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433513"/>
            <a:ext cx="8280400" cy="808037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3560" name="Text Box 27">
            <a:extLst>
              <a:ext uri="{FF2B5EF4-FFF2-40B4-BE49-F238E27FC236}">
                <a16:creationId xmlns:a16="http://schemas.microsoft.com/office/drawing/2014/main" id="{0EF1156B-E4FF-8191-33AD-611A433F4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297113"/>
            <a:ext cx="4102100" cy="173037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Phasen und Meilensteine / Releases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3561" name="Rectangle 4">
            <a:extLst>
              <a:ext uri="{FF2B5EF4-FFF2-40B4-BE49-F238E27FC236}">
                <a16:creationId xmlns:a16="http://schemas.microsoft.com/office/drawing/2014/main" id="{7F2C27E9-5814-8DB9-387C-170C9F4FB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1938"/>
            <a:ext cx="5578475" cy="19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23562" name="Rectangle 7">
            <a:extLst>
              <a:ext uri="{FF2B5EF4-FFF2-40B4-BE49-F238E27FC236}">
                <a16:creationId xmlns:a16="http://schemas.microsoft.com/office/drawing/2014/main" id="{675EEA48-7225-465E-758B-E6DFDAFA28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2124075"/>
            <a:ext cx="5578475" cy="4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23563" name="Text Box 27">
            <a:extLst>
              <a:ext uri="{FF2B5EF4-FFF2-40B4-BE49-F238E27FC236}">
                <a16:creationId xmlns:a16="http://schemas.microsoft.com/office/drawing/2014/main" id="{350CF4BE-52FC-9C4F-8E47-4372DFAE5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297113"/>
            <a:ext cx="4105275" cy="160337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Projektorganisation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3564" name="Rectangle 28">
            <a:extLst>
              <a:ext uri="{FF2B5EF4-FFF2-40B4-BE49-F238E27FC236}">
                <a16:creationId xmlns:a16="http://schemas.microsoft.com/office/drawing/2014/main" id="{8801984D-9FA6-3944-9899-EEB61F982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2457450"/>
            <a:ext cx="4105275" cy="2244725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3565" name="Rectangle 28">
            <a:extLst>
              <a:ext uri="{FF2B5EF4-FFF2-40B4-BE49-F238E27FC236}">
                <a16:creationId xmlns:a16="http://schemas.microsoft.com/office/drawing/2014/main" id="{3CA87648-C976-D5B7-4A99-CFC1654D7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2470150"/>
            <a:ext cx="4103688" cy="2232025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3566" name="Text Box 27">
            <a:extLst>
              <a:ext uri="{FF2B5EF4-FFF2-40B4-BE49-F238E27FC236}">
                <a16:creationId xmlns:a16="http://schemas.microsoft.com/office/drawing/2014/main" id="{B36EF3B4-C8A2-EA25-4E71-355DD1F91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811713"/>
            <a:ext cx="8280400" cy="16192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Rollen und Rollenbesetzung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3567" name="Rectangle 28">
            <a:extLst>
              <a:ext uri="{FF2B5EF4-FFF2-40B4-BE49-F238E27FC236}">
                <a16:creationId xmlns:a16="http://schemas.microsoft.com/office/drawing/2014/main" id="{C2D5C478-492E-6B7D-49A8-1F6815F29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964113"/>
            <a:ext cx="8280400" cy="1420812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el 1">
            <a:extLst>
              <a:ext uri="{FF2B5EF4-FFF2-40B4-BE49-F238E27FC236}">
                <a16:creationId xmlns:a16="http://schemas.microsoft.com/office/drawing/2014/main" id="{8BB99391-EE87-462B-1C8E-0959F08675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Projektmanagementplan 2/5</a:t>
            </a:r>
          </a:p>
        </p:txBody>
      </p:sp>
      <p:sp>
        <p:nvSpPr>
          <p:cNvPr id="25602" name="Fußzeilenplatzhalter 2">
            <a:extLst>
              <a:ext uri="{FF2B5EF4-FFF2-40B4-BE49-F238E27FC236}">
                <a16:creationId xmlns:a16="http://schemas.microsoft.com/office/drawing/2014/main" id="{5A3D6CAE-84F6-000F-03F5-1658D040F8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5603" name="Foliennummernplatzhalter 3">
            <a:extLst>
              <a:ext uri="{FF2B5EF4-FFF2-40B4-BE49-F238E27FC236}">
                <a16:creationId xmlns:a16="http://schemas.microsoft.com/office/drawing/2014/main" id="{EC0213E1-56A2-1E2B-EEC6-6080A851DF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8868A84-5E63-4FFF-855E-434EACB1C4A5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5604" name="Rectangle 315">
            <a:extLst>
              <a:ext uri="{FF2B5EF4-FFF2-40B4-BE49-F238E27FC236}">
                <a16:creationId xmlns:a16="http://schemas.microsoft.com/office/drawing/2014/main" id="{EC3215B2-ABFB-EC3A-BE13-6035D4543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pSp>
        <p:nvGrpSpPr>
          <p:cNvPr id="25605" name="Gruppieren 7214">
            <a:extLst>
              <a:ext uri="{FF2B5EF4-FFF2-40B4-BE49-F238E27FC236}">
                <a16:creationId xmlns:a16="http://schemas.microsoft.com/office/drawing/2014/main" id="{F8DF0B3A-150E-0406-17A5-0A97FB15202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5" name="Kreis hellblau">
              <a:extLst>
                <a:ext uri="{FF2B5EF4-FFF2-40B4-BE49-F238E27FC236}">
                  <a16:creationId xmlns:a16="http://schemas.microsoft.com/office/drawing/2014/main" id="{F2AE46E1-511C-EDD7-81F4-BFBFF6E198C6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5C418BA4-BD40-F105-82B3-A88AA1A5A463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25606" name="Text Box 27">
            <a:extLst>
              <a:ext uri="{FF2B5EF4-FFF2-40B4-BE49-F238E27FC236}">
                <a16:creationId xmlns:a16="http://schemas.microsoft.com/office/drawing/2014/main" id="{3D300CAC-9416-00C9-4D98-6D4C1811C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268413"/>
            <a:ext cx="8280400" cy="169862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Projektziele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5607" name="Rectangle 28">
            <a:extLst>
              <a:ext uri="{FF2B5EF4-FFF2-40B4-BE49-F238E27FC236}">
                <a16:creationId xmlns:a16="http://schemas.microsoft.com/office/drawing/2014/main" id="{AAD5B840-91FF-8D70-8BFB-ADA155DBB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433513"/>
            <a:ext cx="8280400" cy="808037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5608" name="Text Box 27">
            <a:extLst>
              <a:ext uri="{FF2B5EF4-FFF2-40B4-BE49-F238E27FC236}">
                <a16:creationId xmlns:a16="http://schemas.microsoft.com/office/drawing/2014/main" id="{87029A20-ACC0-6598-F51B-6712C8D41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297113"/>
            <a:ext cx="8280400" cy="173037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Projektstrukturplan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5609" name="Rectangle 4">
            <a:extLst>
              <a:ext uri="{FF2B5EF4-FFF2-40B4-BE49-F238E27FC236}">
                <a16:creationId xmlns:a16="http://schemas.microsoft.com/office/drawing/2014/main" id="{667B7F79-B5CF-2A16-3B93-99718417E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1938"/>
            <a:ext cx="5578475" cy="19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25610" name="Rectangle 7">
            <a:extLst>
              <a:ext uri="{FF2B5EF4-FFF2-40B4-BE49-F238E27FC236}">
                <a16:creationId xmlns:a16="http://schemas.microsoft.com/office/drawing/2014/main" id="{D4CB5E2D-DFE8-4F32-C8A5-D165EEC9C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2124075"/>
            <a:ext cx="5578475" cy="4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25611" name="Rectangle 28">
            <a:extLst>
              <a:ext uri="{FF2B5EF4-FFF2-40B4-BE49-F238E27FC236}">
                <a16:creationId xmlns:a16="http://schemas.microsoft.com/office/drawing/2014/main" id="{B8CFE101-6FC2-26EC-B0FC-D6E3B925E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2470150"/>
            <a:ext cx="8280400" cy="1790700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5612" name="Text Box 27">
            <a:extLst>
              <a:ext uri="{FF2B5EF4-FFF2-40B4-BE49-F238E27FC236}">
                <a16:creationId xmlns:a16="http://schemas.microsoft.com/office/drawing/2014/main" id="{00137877-3C0D-8C14-8AE2-A1B121781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4352925"/>
            <a:ext cx="8280400" cy="16192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Terminplan</a:t>
            </a:r>
            <a:endParaRPr lang="de-CH" altLang="de-DE">
              <a:cs typeface="Times New Roman" panose="02020603050405020304" pitchFamily="18" charset="0"/>
            </a:endParaRPr>
          </a:p>
        </p:txBody>
      </p:sp>
      <p:sp>
        <p:nvSpPr>
          <p:cNvPr id="25613" name="Rectangle 28">
            <a:extLst>
              <a:ext uri="{FF2B5EF4-FFF2-40B4-BE49-F238E27FC236}">
                <a16:creationId xmlns:a16="http://schemas.microsoft.com/office/drawing/2014/main" id="{83C44441-76B4-BDFE-8CC1-22023A232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514850"/>
            <a:ext cx="8280400" cy="1870075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el 1">
            <a:extLst>
              <a:ext uri="{FF2B5EF4-FFF2-40B4-BE49-F238E27FC236}">
                <a16:creationId xmlns:a16="http://schemas.microsoft.com/office/drawing/2014/main" id="{38E804F8-3207-F02F-E43F-789C0D5112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Projektmanagementplan 3/5</a:t>
            </a:r>
          </a:p>
        </p:txBody>
      </p:sp>
      <p:sp>
        <p:nvSpPr>
          <p:cNvPr id="27650" name="Fußzeilenplatzhalter 2">
            <a:extLst>
              <a:ext uri="{FF2B5EF4-FFF2-40B4-BE49-F238E27FC236}">
                <a16:creationId xmlns:a16="http://schemas.microsoft.com/office/drawing/2014/main" id="{2191D5B9-6E45-D4C8-048B-4727C38DE0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7651" name="Foliennummernplatzhalter 3">
            <a:extLst>
              <a:ext uri="{FF2B5EF4-FFF2-40B4-BE49-F238E27FC236}">
                <a16:creationId xmlns:a16="http://schemas.microsoft.com/office/drawing/2014/main" id="{A8F7F74F-C474-8053-02AE-2ED105C510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38FDFC-717F-4DA9-8B90-C8FAEC2A6B18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7652" name="Rectangle 315">
            <a:extLst>
              <a:ext uri="{FF2B5EF4-FFF2-40B4-BE49-F238E27FC236}">
                <a16:creationId xmlns:a16="http://schemas.microsoft.com/office/drawing/2014/main" id="{7744FE38-FD48-3745-7C8B-2566F3944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pSp>
        <p:nvGrpSpPr>
          <p:cNvPr id="27653" name="Gruppieren 7214">
            <a:extLst>
              <a:ext uri="{FF2B5EF4-FFF2-40B4-BE49-F238E27FC236}">
                <a16:creationId xmlns:a16="http://schemas.microsoft.com/office/drawing/2014/main" id="{F8AD05ED-CF52-8468-0C5A-07B0DD22EC8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5" name="Kreis hellblau">
              <a:extLst>
                <a:ext uri="{FF2B5EF4-FFF2-40B4-BE49-F238E27FC236}">
                  <a16:creationId xmlns:a16="http://schemas.microsoft.com/office/drawing/2014/main" id="{5F9A2BD6-BCB6-0628-DD18-8915EF401AB6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5553788C-75D7-529A-16BD-AD370BEA8851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27654" name="Text Box 27">
            <a:extLst>
              <a:ext uri="{FF2B5EF4-FFF2-40B4-BE49-F238E27FC236}">
                <a16:creationId xmlns:a16="http://schemas.microsoft.com/office/drawing/2014/main" id="{E61C1D7A-BCEC-7674-7670-8ACB24C7B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268413"/>
            <a:ext cx="4102100" cy="173037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Kostenplan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7655" name="Rectangle 4">
            <a:extLst>
              <a:ext uri="{FF2B5EF4-FFF2-40B4-BE49-F238E27FC236}">
                <a16:creationId xmlns:a16="http://schemas.microsoft.com/office/drawing/2014/main" id="{E3455FA5-4AD6-5DA0-A4F5-3312B95828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1938"/>
            <a:ext cx="5578475" cy="19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27656" name="Rectangle 7">
            <a:extLst>
              <a:ext uri="{FF2B5EF4-FFF2-40B4-BE49-F238E27FC236}">
                <a16:creationId xmlns:a16="http://schemas.microsoft.com/office/drawing/2014/main" id="{B9F852D7-5AD1-CE12-AB2F-9E4CDA76E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2124075"/>
            <a:ext cx="5578475" cy="4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27657" name="Text Box 27">
            <a:extLst>
              <a:ext uri="{FF2B5EF4-FFF2-40B4-BE49-F238E27FC236}">
                <a16:creationId xmlns:a16="http://schemas.microsoft.com/office/drawing/2014/main" id="{FEDB1B1E-91AD-67D3-3A15-63B21051A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268413"/>
            <a:ext cx="4105275" cy="16192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Ressourcenplan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7658" name="Rectangle 28">
            <a:extLst>
              <a:ext uri="{FF2B5EF4-FFF2-40B4-BE49-F238E27FC236}">
                <a16:creationId xmlns:a16="http://schemas.microsoft.com/office/drawing/2014/main" id="{AFB162F8-A586-442E-5A70-5B511F21A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1430338"/>
            <a:ext cx="4105275" cy="2244725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7659" name="Rectangle 28">
            <a:extLst>
              <a:ext uri="{FF2B5EF4-FFF2-40B4-BE49-F238E27FC236}">
                <a16:creationId xmlns:a16="http://schemas.microsoft.com/office/drawing/2014/main" id="{702F31F0-88BE-3688-4505-2B70B06C9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1428750"/>
            <a:ext cx="4103688" cy="2233613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7660" name="Text Box 27">
            <a:extLst>
              <a:ext uri="{FF2B5EF4-FFF2-40B4-BE49-F238E27FC236}">
                <a16:creationId xmlns:a16="http://schemas.microsoft.com/office/drawing/2014/main" id="{7BAC31B6-CE3B-3626-6F1C-EB07AEEFA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768725"/>
            <a:ext cx="4102100" cy="17462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Kommunikationsplan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7661" name="Rectangle 28">
            <a:extLst>
              <a:ext uri="{FF2B5EF4-FFF2-40B4-BE49-F238E27FC236}">
                <a16:creationId xmlns:a16="http://schemas.microsoft.com/office/drawing/2014/main" id="{B4F94BF3-8308-5758-B38C-EAE91D105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3930650"/>
            <a:ext cx="4103688" cy="2232025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7662" name="Text Box 27">
            <a:extLst>
              <a:ext uri="{FF2B5EF4-FFF2-40B4-BE49-F238E27FC236}">
                <a16:creationId xmlns:a16="http://schemas.microsoft.com/office/drawing/2014/main" id="{79769599-A4E0-868E-F87E-78EE30D81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025" y="3768725"/>
            <a:ext cx="4103688" cy="17462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Beschaffungsplan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7663" name="Rectangle 28">
            <a:extLst>
              <a:ext uri="{FF2B5EF4-FFF2-40B4-BE49-F238E27FC236}">
                <a16:creationId xmlns:a16="http://schemas.microsoft.com/office/drawing/2014/main" id="{F005D73B-621E-B275-1538-24FF757C2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3930650"/>
            <a:ext cx="4105275" cy="2232025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el 1">
            <a:extLst>
              <a:ext uri="{FF2B5EF4-FFF2-40B4-BE49-F238E27FC236}">
                <a16:creationId xmlns:a16="http://schemas.microsoft.com/office/drawing/2014/main" id="{6563E536-5BFE-28FA-9A95-65B0634236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Projektmanagementplan 4/5</a:t>
            </a:r>
          </a:p>
        </p:txBody>
      </p:sp>
      <p:sp>
        <p:nvSpPr>
          <p:cNvPr id="29698" name="Fußzeilenplatzhalter 2">
            <a:extLst>
              <a:ext uri="{FF2B5EF4-FFF2-40B4-BE49-F238E27FC236}">
                <a16:creationId xmlns:a16="http://schemas.microsoft.com/office/drawing/2014/main" id="{3710BC45-6CDD-6C42-36C9-C2A3608385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9699" name="Foliennummernplatzhalter 3">
            <a:extLst>
              <a:ext uri="{FF2B5EF4-FFF2-40B4-BE49-F238E27FC236}">
                <a16:creationId xmlns:a16="http://schemas.microsoft.com/office/drawing/2014/main" id="{2B548C30-91EF-ACE9-58BF-3898D5FCA3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730F85C-7C84-49E5-BF4B-ECE52976BCE8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9700" name="Rectangle 315">
            <a:extLst>
              <a:ext uri="{FF2B5EF4-FFF2-40B4-BE49-F238E27FC236}">
                <a16:creationId xmlns:a16="http://schemas.microsoft.com/office/drawing/2014/main" id="{90852B6E-5301-914C-EB68-F1B433FC7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pSp>
        <p:nvGrpSpPr>
          <p:cNvPr id="29701" name="Gruppieren 7214">
            <a:extLst>
              <a:ext uri="{FF2B5EF4-FFF2-40B4-BE49-F238E27FC236}">
                <a16:creationId xmlns:a16="http://schemas.microsoft.com/office/drawing/2014/main" id="{AAE7AB53-C6F2-74FA-8279-0D0B897ECB1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5" name="Kreis hellblau">
              <a:extLst>
                <a:ext uri="{FF2B5EF4-FFF2-40B4-BE49-F238E27FC236}">
                  <a16:creationId xmlns:a16="http://schemas.microsoft.com/office/drawing/2014/main" id="{AC64E031-EC12-9827-4BCE-418F6D51E0A1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3F200802-B04A-2C35-336A-25F5F7E4B577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29702" name="Text Box 27">
            <a:extLst>
              <a:ext uri="{FF2B5EF4-FFF2-40B4-BE49-F238E27FC236}">
                <a16:creationId xmlns:a16="http://schemas.microsoft.com/office/drawing/2014/main" id="{A6B1D900-B8FC-7490-C0C0-732457D10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268413"/>
            <a:ext cx="4102100" cy="173037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Stakeholdermanagement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9703" name="Rectangle 4">
            <a:extLst>
              <a:ext uri="{FF2B5EF4-FFF2-40B4-BE49-F238E27FC236}">
                <a16:creationId xmlns:a16="http://schemas.microsoft.com/office/drawing/2014/main" id="{3845D9DA-8917-E8CF-C773-EFCF2D7B55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1938"/>
            <a:ext cx="5578475" cy="19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29704" name="Rectangle 7">
            <a:extLst>
              <a:ext uri="{FF2B5EF4-FFF2-40B4-BE49-F238E27FC236}">
                <a16:creationId xmlns:a16="http://schemas.microsoft.com/office/drawing/2014/main" id="{0C1E10DA-2D2F-BFBA-617F-EA644875E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2124075"/>
            <a:ext cx="5578475" cy="4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29705" name="Text Box 27">
            <a:extLst>
              <a:ext uri="{FF2B5EF4-FFF2-40B4-BE49-F238E27FC236}">
                <a16:creationId xmlns:a16="http://schemas.microsoft.com/office/drawing/2014/main" id="{92670721-0B8E-3A80-EF92-425E94D7A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268413"/>
            <a:ext cx="4105275" cy="16192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Risiko- und Chancenmanagement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9706" name="Rectangle 28">
            <a:extLst>
              <a:ext uri="{FF2B5EF4-FFF2-40B4-BE49-F238E27FC236}">
                <a16:creationId xmlns:a16="http://schemas.microsoft.com/office/drawing/2014/main" id="{B0B42194-76DB-7BF7-D904-D046B8467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1430338"/>
            <a:ext cx="4105275" cy="2244725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9707" name="Rectangle 28">
            <a:extLst>
              <a:ext uri="{FF2B5EF4-FFF2-40B4-BE49-F238E27FC236}">
                <a16:creationId xmlns:a16="http://schemas.microsoft.com/office/drawing/2014/main" id="{78DE1171-364A-B9B2-2619-7F85DA2F2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1428750"/>
            <a:ext cx="4103688" cy="2233613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9708" name="Text Box 27">
            <a:extLst>
              <a:ext uri="{FF2B5EF4-FFF2-40B4-BE49-F238E27FC236}">
                <a16:creationId xmlns:a16="http://schemas.microsoft.com/office/drawing/2014/main" id="{83136214-26D8-02F5-AB5D-6F86BF490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768725"/>
            <a:ext cx="4102100" cy="17462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Reporting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9709" name="Rectangle 28">
            <a:extLst>
              <a:ext uri="{FF2B5EF4-FFF2-40B4-BE49-F238E27FC236}">
                <a16:creationId xmlns:a16="http://schemas.microsoft.com/office/drawing/2014/main" id="{221DC3A7-23DD-192D-01A1-DBDA41D07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3930650"/>
            <a:ext cx="4103688" cy="2232025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9710" name="Text Box 27">
            <a:extLst>
              <a:ext uri="{FF2B5EF4-FFF2-40B4-BE49-F238E27FC236}">
                <a16:creationId xmlns:a16="http://schemas.microsoft.com/office/drawing/2014/main" id="{A73EB1F9-2885-C3FA-7B78-5D92E791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025" y="3768725"/>
            <a:ext cx="4103688" cy="17462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Vorgaben / Methoden / Werkzeuge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9711" name="Rectangle 28">
            <a:extLst>
              <a:ext uri="{FF2B5EF4-FFF2-40B4-BE49-F238E27FC236}">
                <a16:creationId xmlns:a16="http://schemas.microsoft.com/office/drawing/2014/main" id="{DEF63443-9631-5653-39F7-800C3D80C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3930650"/>
            <a:ext cx="4105275" cy="2232025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el 1">
            <a:extLst>
              <a:ext uri="{FF2B5EF4-FFF2-40B4-BE49-F238E27FC236}">
                <a16:creationId xmlns:a16="http://schemas.microsoft.com/office/drawing/2014/main" id="{5840E22A-BE6D-83FC-51C0-5D270EBC87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Projektmanagementplan 5/5</a:t>
            </a:r>
          </a:p>
        </p:txBody>
      </p:sp>
      <p:sp>
        <p:nvSpPr>
          <p:cNvPr id="31746" name="Fußzeilenplatzhalter 2">
            <a:extLst>
              <a:ext uri="{FF2B5EF4-FFF2-40B4-BE49-F238E27FC236}">
                <a16:creationId xmlns:a16="http://schemas.microsoft.com/office/drawing/2014/main" id="{88CD848A-994C-4CC8-ED54-361150A029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1747" name="Foliennummernplatzhalter 3">
            <a:extLst>
              <a:ext uri="{FF2B5EF4-FFF2-40B4-BE49-F238E27FC236}">
                <a16:creationId xmlns:a16="http://schemas.microsoft.com/office/drawing/2014/main" id="{33C91746-9FA5-2539-2911-E22B2CFC4A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BAC72FA-DC04-4091-8B66-36EBEC5CF9F4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31748" name="Rectangle 315">
            <a:extLst>
              <a:ext uri="{FF2B5EF4-FFF2-40B4-BE49-F238E27FC236}">
                <a16:creationId xmlns:a16="http://schemas.microsoft.com/office/drawing/2014/main" id="{F9C3F9A4-3CF8-CACE-6197-680CF32A2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pSp>
        <p:nvGrpSpPr>
          <p:cNvPr id="31749" name="Gruppieren 7214">
            <a:extLst>
              <a:ext uri="{FF2B5EF4-FFF2-40B4-BE49-F238E27FC236}">
                <a16:creationId xmlns:a16="http://schemas.microsoft.com/office/drawing/2014/main" id="{892E9806-4F91-E1E9-7D48-F8AF989A89F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5" name="Kreis hellblau">
              <a:extLst>
                <a:ext uri="{FF2B5EF4-FFF2-40B4-BE49-F238E27FC236}">
                  <a16:creationId xmlns:a16="http://schemas.microsoft.com/office/drawing/2014/main" id="{E53BF1BB-7662-1340-02B6-1A1A1A955495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A5CA9689-1E74-1FAB-377B-8F1E64B4144D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31750" name="Text Box 27">
            <a:extLst>
              <a:ext uri="{FF2B5EF4-FFF2-40B4-BE49-F238E27FC236}">
                <a16:creationId xmlns:a16="http://schemas.microsoft.com/office/drawing/2014/main" id="{C154ED08-B3D3-812F-CC2D-75B7F0C85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268413"/>
            <a:ext cx="4102100" cy="173037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Änderungsmanagement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31751" name="Rectangle 4">
            <a:extLst>
              <a:ext uri="{FF2B5EF4-FFF2-40B4-BE49-F238E27FC236}">
                <a16:creationId xmlns:a16="http://schemas.microsoft.com/office/drawing/2014/main" id="{9FBE7722-7B22-ED2C-D964-16B69B924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1938"/>
            <a:ext cx="5578475" cy="19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31752" name="Rectangle 7">
            <a:extLst>
              <a:ext uri="{FF2B5EF4-FFF2-40B4-BE49-F238E27FC236}">
                <a16:creationId xmlns:a16="http://schemas.microsoft.com/office/drawing/2014/main" id="{7BBBB0BF-89A4-9A41-E0EE-AD1437602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2124075"/>
            <a:ext cx="5578475" cy="4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31753" name="Text Box 27">
            <a:extLst>
              <a:ext uri="{FF2B5EF4-FFF2-40B4-BE49-F238E27FC236}">
                <a16:creationId xmlns:a16="http://schemas.microsoft.com/office/drawing/2014/main" id="{33BB046B-B433-6F70-1771-189BF1DB7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268413"/>
            <a:ext cx="4105275" cy="16192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Dokumentation / Ablage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31754" name="Rectangle 28">
            <a:extLst>
              <a:ext uri="{FF2B5EF4-FFF2-40B4-BE49-F238E27FC236}">
                <a16:creationId xmlns:a16="http://schemas.microsoft.com/office/drawing/2014/main" id="{5D50E564-EF84-BE0D-93D8-3B7F117C9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1430338"/>
            <a:ext cx="4105275" cy="2244725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31755" name="Rectangle 28">
            <a:extLst>
              <a:ext uri="{FF2B5EF4-FFF2-40B4-BE49-F238E27FC236}">
                <a16:creationId xmlns:a16="http://schemas.microsoft.com/office/drawing/2014/main" id="{84B37DA6-F59E-6191-9B0C-A2D4853C7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1428750"/>
            <a:ext cx="4103688" cy="2233613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31756" name="Text Box 27">
            <a:extLst>
              <a:ext uri="{FF2B5EF4-FFF2-40B4-BE49-F238E27FC236}">
                <a16:creationId xmlns:a16="http://schemas.microsoft.com/office/drawing/2014/main" id="{9BC17F5A-28C9-00D0-E040-723DA1233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768725"/>
            <a:ext cx="4102100" cy="17462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Qualitätssicherung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31757" name="Rectangle 28">
            <a:extLst>
              <a:ext uri="{FF2B5EF4-FFF2-40B4-BE49-F238E27FC236}">
                <a16:creationId xmlns:a16="http://schemas.microsoft.com/office/drawing/2014/main" id="{15601F88-33F3-25DF-E46F-98EC0448F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3930650"/>
            <a:ext cx="4103688" cy="2232025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31758" name="Text Box 27">
            <a:extLst>
              <a:ext uri="{FF2B5EF4-FFF2-40B4-BE49-F238E27FC236}">
                <a16:creationId xmlns:a16="http://schemas.microsoft.com/office/drawing/2014/main" id="{44125F21-9A70-8D0C-F574-135ACCBBD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025" y="3768725"/>
            <a:ext cx="4103688" cy="17462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TBD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31759" name="Rectangle 28">
            <a:extLst>
              <a:ext uri="{FF2B5EF4-FFF2-40B4-BE49-F238E27FC236}">
                <a16:creationId xmlns:a16="http://schemas.microsoft.com/office/drawing/2014/main" id="{6AC76AEB-E32E-EAC9-4D3F-F0AC91A8F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3930650"/>
            <a:ext cx="4105275" cy="2232025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Fußzeilenplatzhalter 2">
            <a:extLst>
              <a:ext uri="{FF2B5EF4-FFF2-40B4-BE49-F238E27FC236}">
                <a16:creationId xmlns:a16="http://schemas.microsoft.com/office/drawing/2014/main" id="{DD04AB1F-36A8-76B1-A023-694EE73330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3794" name="Foliennummernplatzhalter 3">
            <a:extLst>
              <a:ext uri="{FF2B5EF4-FFF2-40B4-BE49-F238E27FC236}">
                <a16:creationId xmlns:a16="http://schemas.microsoft.com/office/drawing/2014/main" id="{13D5C3DE-4F30-8440-54C0-52A8403644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5066364-CB92-45E9-9EFC-85562D1227DB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0539A5-026C-A793-30B6-D1DBB1442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0925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Durchführungsauftrag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Inhaltsplatzhalter 20">
            <a:extLst>
              <a:ext uri="{FF2B5EF4-FFF2-40B4-BE49-F238E27FC236}">
                <a16:creationId xmlns:a16="http://schemas.microsoft.com/office/drawing/2014/main" id="{94F5C66F-8176-7F0C-6BA1-9EE16B3E8E33}"/>
              </a:ext>
            </a:extLst>
          </p:cNvPr>
          <p:cNvGraphicFramePr>
            <a:graphicFrameLocks noGrp="1"/>
          </p:cNvGraphicFramePr>
          <p:nvPr/>
        </p:nvGraphicFramePr>
        <p:xfrm>
          <a:off x="250825" y="1484313"/>
          <a:ext cx="8713788" cy="4621214"/>
        </p:xfrm>
        <a:graphic>
          <a:graphicData uri="http://schemas.openxmlformats.org/drawingml/2006/table">
            <a:tbl>
              <a:tblPr/>
              <a:tblGrid>
                <a:gridCol w="3745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68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91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Verantwortlich </a:t>
                      </a:r>
                    </a:p>
                  </a:txBody>
                  <a:tcPr marL="91449" marR="91449" marT="45725" marB="45725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de-DE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Ressourcenbedarf</a:t>
                      </a:r>
                      <a:endParaRPr lang="de-CH" sz="1100" dirty="0">
                        <a:solidFill>
                          <a:schemeClr val="bg1"/>
                        </a:solidFill>
                      </a:endParaRPr>
                    </a:p>
                  </a:txBody>
                  <a:tcPr marL="91449" marR="91449" marT="45725" marB="45725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DE" sz="1200" i="1" kern="120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AuftraggeberIn</a:t>
                      </a: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: [Name]</a:t>
                      </a:r>
                    </a:p>
                  </a:txBody>
                  <a:tcPr marL="91449" marR="91449" marT="45725" marB="45725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Projektleiter, Prozessverantwortliche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ＭＳ Ｐゴシック" pitchFamily="34" charset="-128"/>
                        <a:cs typeface="Arial" panose="020B0604020202020204" pitchFamily="34" charset="0"/>
                      </a:endParaRPr>
                    </a:p>
                  </a:txBody>
                  <a:tcPr marL="91449" marR="91449" marT="45725" marB="45725" anchor="ctr" horzOverflow="overflow">
                    <a:lnL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1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Ausgangslage</a:t>
                      </a:r>
                    </a:p>
                  </a:txBody>
                  <a:tcPr marL="91449" marR="91449" marT="45725" marB="45725" anchor="ctr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Ziele</a:t>
                      </a:r>
                    </a:p>
                  </a:txBody>
                  <a:tcPr marL="91449" marR="91449" marT="45725" marB="45725" anchor="ctr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9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System- und Vorgehensziele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endParaRPr kumimoji="0" lang="de-DE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108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de-DE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Lösungsbeschreibung</a:t>
                      </a: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de-DE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Strategiebezug und Umsetzung von Vorgaben</a:t>
                      </a: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424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endParaRPr kumimoji="0" lang="de-DE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endParaRPr kumimoji="0" lang="de-DE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endParaRPr kumimoji="0" lang="de-DE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endParaRPr kumimoji="0" lang="de-DE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108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de-DE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Rechtliche Grundlagen</a:t>
                      </a: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de-DE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Projektorganisation</a:t>
                      </a: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7746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endParaRPr kumimoji="0" lang="de-DE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Auftraggeber: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Projektleiter: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Fachspezialisten: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endParaRPr kumimoji="0" lang="de-DE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9108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de-DE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Kosten</a:t>
                      </a: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de-DE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Terminplanung</a:t>
                      </a: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4042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endParaRPr kumimoji="0" lang="de-DE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endParaRPr kumimoji="0" lang="de-DE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108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de-DE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Risiken</a:t>
                      </a: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de-DE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Konsequenzen</a:t>
                      </a: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4042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endParaRPr kumimoji="0" lang="de-DE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Bei Freigabe: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Bei Nicht-Freigabe</a:t>
                      </a:r>
                    </a:p>
                  </a:txBody>
                  <a:tcPr marL="91449" marR="91449" marT="45725" marB="45725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33840" name="Gruppieren 7214">
            <a:extLst>
              <a:ext uri="{FF2B5EF4-FFF2-40B4-BE49-F238E27FC236}">
                <a16:creationId xmlns:a16="http://schemas.microsoft.com/office/drawing/2014/main" id="{883B08E5-FC20-8A92-BC9B-4F957109587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5" name="Kreis hellblau">
              <a:extLst>
                <a:ext uri="{FF2B5EF4-FFF2-40B4-BE49-F238E27FC236}">
                  <a16:creationId xmlns:a16="http://schemas.microsoft.com/office/drawing/2014/main" id="{0944EBE0-936A-731B-C604-5F381212774D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9764F866-F3F6-7EB5-CBDB-A70DCE7F8022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2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Fußzeilenplatzhalter 2">
            <a:extLst>
              <a:ext uri="{FF2B5EF4-FFF2-40B4-BE49-F238E27FC236}">
                <a16:creationId xmlns:a16="http://schemas.microsoft.com/office/drawing/2014/main" id="{61D922C1-F1B6-E4BB-EA01-2AD1313BCA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4818" name="Foliennummernplatzhalter 3">
            <a:extLst>
              <a:ext uri="{FF2B5EF4-FFF2-40B4-BE49-F238E27FC236}">
                <a16:creationId xmlns:a16="http://schemas.microsoft.com/office/drawing/2014/main" id="{4FC092DC-9006-3DD9-3FF3-C29461651C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DBEE03C-86C3-4882-B12E-DB5852AD2472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F31886-0C2E-E0AC-D8BB-612A78DB4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0925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 err="1">
                <a:ea typeface="ＭＳ Ｐゴシック" panose="020B0600070205080204" pitchFamily="34" charset="-128"/>
              </a:rPr>
              <a:t>Stakeholderliste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92E4362F-E749-6B73-CB06-A67E55797476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338263"/>
          <a:ext cx="8713786" cy="4283079"/>
        </p:xfrm>
        <a:graphic>
          <a:graphicData uri="http://schemas.openxmlformats.org/drawingml/2006/table">
            <a:tbl>
              <a:tblPr/>
              <a:tblGrid>
                <a:gridCol w="838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4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42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42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75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75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75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75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6180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6180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18552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de-CH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Stakeholder-</a:t>
                      </a:r>
                      <a:br>
                        <a:rPr lang="de-CH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</a:br>
                      <a:r>
                        <a:rPr lang="de-CH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gruppe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E2E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de-CH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Status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E2E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de-CH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Stakeholder </a:t>
                      </a:r>
                      <a:br>
                        <a:rPr lang="de-CH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CH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(Vorname / Name)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E2E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de-CH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Funktion im Projekt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E2E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de-CH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Funktion in der Organisation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E2E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de-DE" sz="6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Verbale Bemerkungen</a:t>
                      </a:r>
                      <a:br>
                        <a:rPr lang="de-DE" sz="6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6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Bedeutung  für das Projekt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E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397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0" fontAlgn="t"/>
                      <a:r>
                        <a:rPr lang="de-CH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Beurteilung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2E2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513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Betrof-fenheit</a:t>
                      </a:r>
                      <a:endParaRPr lang="de-CH" sz="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Macht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Interesse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Konflikt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Unterstützung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E2E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9194"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Auftraggeber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aktiv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9FF7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9FF7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9FF7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Mittel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9FF7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Meinungsführer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397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911"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9397">
                <a:tc rowSpan="4">
                  <a:txBody>
                    <a:bodyPr/>
                    <a:lstStyle/>
                    <a:p>
                      <a:pPr algn="ctr" rtl="0" fontAlgn="t"/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Projekt-Steuerungs-gremium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9397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212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9397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5911"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9397">
                <a:tc rowSpan="8">
                  <a:txBody>
                    <a:bodyPr/>
                    <a:lstStyle/>
                    <a:p>
                      <a:pPr algn="ctr" rtl="0" fontAlgn="t"/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Kernteam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9397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9397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9397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9397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9397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9397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9397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4243"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9397">
                <a:tc rowSpan="6">
                  <a:txBody>
                    <a:bodyPr/>
                    <a:lstStyle/>
                    <a:p>
                      <a:pPr algn="ctr" rtl="0" fontAlgn="t"/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ＭＳ Ｐゴシック" pitchFamily="34" charset="-128"/>
                          <a:cs typeface="Arial" panose="020B0604020202020204" pitchFamily="34" charset="0"/>
                        </a:rPr>
                        <a:t>Erweitertes Kernteam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9397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9397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9397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9397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9397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CH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grpSp>
        <p:nvGrpSpPr>
          <p:cNvPr id="35119" name="Gruppieren 7214">
            <a:extLst>
              <a:ext uri="{FF2B5EF4-FFF2-40B4-BE49-F238E27FC236}">
                <a16:creationId xmlns:a16="http://schemas.microsoft.com/office/drawing/2014/main" id="{9E4DA2AF-5DFC-B61D-65AF-DBEA7A022ED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5" name="Kreis hellblau">
              <a:extLst>
                <a:ext uri="{FF2B5EF4-FFF2-40B4-BE49-F238E27FC236}">
                  <a16:creationId xmlns:a16="http://schemas.microsoft.com/office/drawing/2014/main" id="{55AC3DB9-2492-A01E-2ED1-D2B7BBA65C80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D09827BD-F312-30AD-0AEB-C351977038A8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3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Fußzeilenplatzhalter 2">
            <a:extLst>
              <a:ext uri="{FF2B5EF4-FFF2-40B4-BE49-F238E27FC236}">
                <a16:creationId xmlns:a16="http://schemas.microsoft.com/office/drawing/2014/main" id="{507FA691-83F8-F0E5-68C5-94E1BA5AE6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5842" name="Foliennummernplatzhalter 3">
            <a:extLst>
              <a:ext uri="{FF2B5EF4-FFF2-40B4-BE49-F238E27FC236}">
                <a16:creationId xmlns:a16="http://schemas.microsoft.com/office/drawing/2014/main" id="{0FD6F18D-5E0C-DDC1-A551-012E90D32C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53C9DA5-F33D-4AFD-88DC-9C8C4DBA39CD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9E67353-AF2D-9EFD-6BD8-879983AE2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0925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Projektstatusbericht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pSp>
        <p:nvGrpSpPr>
          <p:cNvPr id="35844" name="Gruppieren 7214">
            <a:extLst>
              <a:ext uri="{FF2B5EF4-FFF2-40B4-BE49-F238E27FC236}">
                <a16:creationId xmlns:a16="http://schemas.microsoft.com/office/drawing/2014/main" id="{F21DD2BF-D06F-5C6B-21D8-FF3F649E101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7638E27F-2EEF-0F51-84BC-594D266B7701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D3B89405-3279-D22C-66C1-C0354F0785E7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4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grpSp>
        <p:nvGrpSpPr>
          <p:cNvPr id="35845" name="Gruppieren 62">
            <a:extLst>
              <a:ext uri="{FF2B5EF4-FFF2-40B4-BE49-F238E27FC236}">
                <a16:creationId xmlns:a16="http://schemas.microsoft.com/office/drawing/2014/main" id="{2382B3BF-64EE-318B-71B4-F51794AF1C6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79413" y="1277938"/>
            <a:ext cx="8301037" cy="5065712"/>
            <a:chOff x="83820" y="910803"/>
            <a:chExt cx="8955406" cy="5462906"/>
          </a:xfrm>
        </p:grpSpPr>
        <p:sp>
          <p:nvSpPr>
            <p:cNvPr id="35948" name="Rectangle 4">
              <a:extLst>
                <a:ext uri="{FF2B5EF4-FFF2-40B4-BE49-F238E27FC236}">
                  <a16:creationId xmlns:a16="http://schemas.microsoft.com/office/drawing/2014/main" id="{0584696E-B842-A86C-7396-5F185CB67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90" y="1096224"/>
              <a:ext cx="1943100" cy="36131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/>
              <a:r>
                <a:rPr lang="de-CH" altLang="de-DE" sz="800" i="1">
                  <a:cs typeface="Times New Roman" panose="02020603050405020304" pitchFamily="18" charset="0"/>
                </a:rPr>
                <a:t>Projekt XY</a:t>
              </a:r>
            </a:p>
            <a:p>
              <a:pPr algn="just"/>
              <a:r>
                <a:rPr lang="de-CH" altLang="de-DE" sz="800" i="1">
                  <a:cs typeface="Times New Roman" panose="02020603050405020304" pitchFamily="18" charset="0"/>
                </a:rPr>
                <a:t>ID ABC0123</a:t>
              </a:r>
              <a:endParaRPr lang="de-CH" altLang="de-DE" sz="1100" i="1">
                <a:cs typeface="Times New Roman" panose="02020603050405020304" pitchFamily="18" charset="0"/>
              </a:endParaRPr>
            </a:p>
          </p:txBody>
        </p:sp>
        <p:sp>
          <p:nvSpPr>
            <p:cNvPr id="35949" name="Text Box 5">
              <a:extLst>
                <a:ext uri="{FF2B5EF4-FFF2-40B4-BE49-F238E27FC236}">
                  <a16:creationId xmlns:a16="http://schemas.microsoft.com/office/drawing/2014/main" id="{01C4A9AE-6C37-4597-997F-95D6EE3EC7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090" y="910803"/>
              <a:ext cx="1943100" cy="183515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tIns="18000" bIns="18000"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CH" altLang="de-DE" b="1">
                  <a:cs typeface="Times New Roman" panose="02020603050405020304" pitchFamily="18" charset="0"/>
                </a:rPr>
                <a:t>Projekt (Name, ID)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35950" name="Rectangle 6">
              <a:extLst>
                <a:ext uri="{FF2B5EF4-FFF2-40B4-BE49-F238E27FC236}">
                  <a16:creationId xmlns:a16="http://schemas.microsoft.com/office/drawing/2014/main" id="{B2555425-4857-E92C-B3D1-EE4F13FE06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196" y="1087855"/>
              <a:ext cx="6838951" cy="1405849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96969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/>
              <a:r>
                <a:rPr lang="de-CH" altLang="de-DE" sz="800">
                  <a:cs typeface="Times New Roman" panose="02020603050405020304" pitchFamily="18" charset="0"/>
                </a:rPr>
                <a:t> 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35951" name="Text Box 7">
              <a:extLst>
                <a:ext uri="{FF2B5EF4-FFF2-40B4-BE49-F238E27FC236}">
                  <a16:creationId xmlns:a16="http://schemas.microsoft.com/office/drawing/2014/main" id="{03434E4A-7002-7868-0E3C-AC6823443D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275" y="910803"/>
              <a:ext cx="6838951" cy="177052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tIns="18000" bIns="18000"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CH" altLang="de-DE" b="1">
                  <a:cs typeface="Times New Roman" panose="02020603050405020304" pitchFamily="18" charset="0"/>
                </a:rPr>
                <a:t>Status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35952" name="Text Box 15">
              <a:extLst>
                <a:ext uri="{FF2B5EF4-FFF2-40B4-BE49-F238E27FC236}">
                  <a16:creationId xmlns:a16="http://schemas.microsoft.com/office/drawing/2014/main" id="{193B1D4E-0B09-9D21-5605-8C6B526512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1442" y="2566826"/>
              <a:ext cx="3397705" cy="178509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tIns="18000" bIns="18000"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CH" altLang="de-DE" b="1">
                  <a:cs typeface="Times New Roman" panose="02020603050405020304" pitchFamily="18" charset="0"/>
                </a:rPr>
                <a:t>Ausblick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35953" name="Rectangle 22">
              <a:extLst>
                <a:ext uri="{FF2B5EF4-FFF2-40B4-BE49-F238E27FC236}">
                  <a16:creationId xmlns:a16="http://schemas.microsoft.com/office/drawing/2014/main" id="{9B4A7CEB-8900-C6E7-4AA2-0F0CE389B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90" y="1707543"/>
              <a:ext cx="1943100" cy="28067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/>
              <a:r>
                <a:rPr lang="de-CH" altLang="de-DE" sz="800" i="1">
                  <a:cs typeface="Times New Roman" panose="02020603050405020304" pitchFamily="18" charset="0"/>
                </a:rPr>
                <a:t> Januar – März 2023</a:t>
              </a:r>
              <a:endParaRPr lang="de-CH" altLang="de-DE" sz="1100" i="1">
                <a:cs typeface="Times New Roman" panose="02020603050405020304" pitchFamily="18" charset="0"/>
              </a:endParaRPr>
            </a:p>
          </p:txBody>
        </p:sp>
        <p:sp>
          <p:nvSpPr>
            <p:cNvPr id="35954" name="Text Box 23">
              <a:extLst>
                <a:ext uri="{FF2B5EF4-FFF2-40B4-BE49-F238E27FC236}">
                  <a16:creationId xmlns:a16="http://schemas.microsoft.com/office/drawing/2014/main" id="{8A988FC2-0882-7620-CCA1-4D952B44A5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090" y="1522122"/>
              <a:ext cx="1943100" cy="183515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tIns="18000" bIns="18000"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CH" altLang="de-DE" b="1">
                  <a:cs typeface="Times New Roman" panose="02020603050405020304" pitchFamily="18" charset="0"/>
                </a:rPr>
                <a:t>Berichtsperiode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35955" name="Text Box 24">
              <a:extLst>
                <a:ext uri="{FF2B5EF4-FFF2-40B4-BE49-F238E27FC236}">
                  <a16:creationId xmlns:a16="http://schemas.microsoft.com/office/drawing/2014/main" id="{7E3A255B-9517-8178-0053-B70469D94F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090" y="2068317"/>
              <a:ext cx="1943100" cy="183515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tIns="18000" bIns="18000"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CH" altLang="de-DE" b="1">
                  <a:cs typeface="Times New Roman" panose="02020603050405020304" pitchFamily="18" charset="0"/>
                </a:rPr>
                <a:t>Projektleiter 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35956" name="Rectangle 25">
              <a:extLst>
                <a:ext uri="{FF2B5EF4-FFF2-40B4-BE49-F238E27FC236}">
                  <a16:creationId xmlns:a16="http://schemas.microsoft.com/office/drawing/2014/main" id="{A7AD1870-8CF7-5438-9877-8FB32A178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90" y="2251198"/>
              <a:ext cx="1943100" cy="28067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/>
              <a:r>
                <a:rPr lang="de-CH" altLang="de-DE" sz="800">
                  <a:cs typeface="Times New Roman" panose="02020603050405020304" pitchFamily="18" charset="0"/>
                </a:rPr>
                <a:t> </a:t>
              </a:r>
              <a:r>
                <a:rPr lang="de-CH" altLang="de-DE" sz="800" i="1">
                  <a:cs typeface="Times New Roman" panose="02020603050405020304" pitchFamily="18" charset="0"/>
                </a:rPr>
                <a:t>Markus Muster</a:t>
              </a:r>
              <a:endParaRPr lang="de-CH" altLang="de-DE" sz="1100" i="1">
                <a:cs typeface="Times New Roman" panose="02020603050405020304" pitchFamily="18" charset="0"/>
              </a:endParaRPr>
            </a:p>
          </p:txBody>
        </p:sp>
        <p:grpSp>
          <p:nvGrpSpPr>
            <p:cNvPr id="35957" name="Group 26">
              <a:extLst>
                <a:ext uri="{FF2B5EF4-FFF2-40B4-BE49-F238E27FC236}">
                  <a16:creationId xmlns:a16="http://schemas.microsoft.com/office/drawing/2014/main" id="{5512F876-8C70-527F-313D-4E44E9BA6D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5090" y="3168228"/>
              <a:ext cx="1943100" cy="1048385"/>
              <a:chOff x="1455" y="5291"/>
              <a:chExt cx="3060" cy="1651"/>
            </a:xfrm>
          </p:grpSpPr>
          <p:sp>
            <p:nvSpPr>
              <p:cNvPr id="35966" name="Text Box 27">
                <a:extLst>
                  <a:ext uri="{FF2B5EF4-FFF2-40B4-BE49-F238E27FC236}">
                    <a16:creationId xmlns:a16="http://schemas.microsoft.com/office/drawing/2014/main" id="{262A7072-4182-1E5F-3FA3-67C2F6B2EF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5" y="5291"/>
                <a:ext cx="3060" cy="289"/>
              </a:xfrm>
              <a:prstGeom prst="rect">
                <a:avLst/>
              </a:prstGeom>
              <a:solidFill>
                <a:srgbClr val="CCCCCC"/>
              </a:solidFill>
              <a:ln w="9525">
                <a:solidFill>
                  <a:srgbClr val="969696"/>
                </a:solidFill>
                <a:miter lim="800000"/>
                <a:headEnd/>
                <a:tailEnd/>
              </a:ln>
            </p:spPr>
            <p:txBody>
              <a:bodyPr tIns="18000" bIns="18000"/>
              <a:lstStyle>
                <a:lvl1pPr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de-CH" altLang="de-DE" b="1">
                    <a:cs typeface="Times New Roman" panose="02020603050405020304" pitchFamily="18" charset="0"/>
                  </a:rPr>
                  <a:t>Kurzbeschreibung Projektziel</a:t>
                </a:r>
                <a:endParaRPr lang="de-CH" altLang="de-DE" sz="1100">
                  <a:cs typeface="Times New Roman" panose="02020603050405020304" pitchFamily="18" charset="0"/>
                </a:endParaRPr>
              </a:p>
            </p:txBody>
          </p:sp>
          <p:sp>
            <p:nvSpPr>
              <p:cNvPr id="35967" name="Rectangle 28">
                <a:extLst>
                  <a:ext uri="{FF2B5EF4-FFF2-40B4-BE49-F238E27FC236}">
                    <a16:creationId xmlns:a16="http://schemas.microsoft.com/office/drawing/2014/main" id="{A6144D43-C599-2E68-D19A-F6B8CC2A35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5" y="5571"/>
                <a:ext cx="3060" cy="137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96969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just"/>
                <a:r>
                  <a:rPr lang="de-CH" altLang="de-DE" sz="800">
                    <a:cs typeface="Times New Roman" panose="02020603050405020304" pitchFamily="18" charset="0"/>
                  </a:rPr>
                  <a:t> </a:t>
                </a:r>
                <a:endParaRPr lang="de-CH" altLang="de-DE" sz="1100"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5958" name="Text Box 29">
              <a:extLst>
                <a:ext uri="{FF2B5EF4-FFF2-40B4-BE49-F238E27FC236}">
                  <a16:creationId xmlns:a16="http://schemas.microsoft.com/office/drawing/2014/main" id="{FA21C223-C12F-9C33-7BD9-10386B2B08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090" y="4296957"/>
              <a:ext cx="2603659" cy="176536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tIns="18000" bIns="18000"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CH" altLang="de-DE" b="1">
                  <a:cs typeface="Times New Roman" panose="02020603050405020304" pitchFamily="18" charset="0"/>
                </a:rPr>
                <a:t>Meilensteine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35959" name="Rectangle 32">
              <a:extLst>
                <a:ext uri="{FF2B5EF4-FFF2-40B4-BE49-F238E27FC236}">
                  <a16:creationId xmlns:a16="http://schemas.microsoft.com/office/drawing/2014/main" id="{0EC5E95C-04FC-B6A1-DDDE-BF983A299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90" y="4461117"/>
              <a:ext cx="2603659" cy="19125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/>
              <a:r>
                <a:rPr lang="de-CH" altLang="de-DE" sz="800">
                  <a:cs typeface="Times New Roman" panose="02020603050405020304" pitchFamily="18" charset="0"/>
                </a:rPr>
                <a:t> 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grpSp>
          <p:nvGrpSpPr>
            <p:cNvPr id="35960" name="Group 39">
              <a:extLst>
                <a:ext uri="{FF2B5EF4-FFF2-40B4-BE49-F238E27FC236}">
                  <a16:creationId xmlns:a16="http://schemas.microsoft.com/office/drawing/2014/main" id="{196F6AB9-EA83-C0DB-CE0C-AC810FC371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820" y="2609428"/>
              <a:ext cx="1944370" cy="506095"/>
              <a:chOff x="1258" y="5221"/>
              <a:chExt cx="3062" cy="797"/>
            </a:xfrm>
          </p:grpSpPr>
          <p:sp>
            <p:nvSpPr>
              <p:cNvPr id="35961" name="Text Box 40">
                <a:extLst>
                  <a:ext uri="{FF2B5EF4-FFF2-40B4-BE49-F238E27FC236}">
                    <a16:creationId xmlns:a16="http://schemas.microsoft.com/office/drawing/2014/main" id="{B93BDF15-7FED-4BA8-F95F-744AE0AB5C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58" y="5575"/>
                <a:ext cx="1531" cy="442"/>
              </a:xfrm>
              <a:prstGeom prst="rect">
                <a:avLst/>
              </a:prstGeom>
              <a:noFill/>
              <a:ln w="9525">
                <a:solidFill>
                  <a:srgbClr val="969696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EAEAEA"/>
                    </a:solidFill>
                  </a14:hiddenFill>
                </a:ext>
              </a:extLst>
            </p:spPr>
            <p:txBody>
              <a:bodyPr tIns="46800" bIns="46800"/>
              <a:lstStyle>
                <a:lvl1pPr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en-GB" altLang="de-DE" sz="800">
                    <a:cs typeface="Times New Roman" panose="02020603050405020304" pitchFamily="18" charset="0"/>
                  </a:rPr>
                  <a:t> </a:t>
                </a:r>
                <a:r>
                  <a:rPr lang="en-GB" altLang="de-DE" sz="800" i="1">
                    <a:cs typeface="Times New Roman" panose="02020603050405020304" pitchFamily="18" charset="0"/>
                  </a:rPr>
                  <a:t>01.01.2022</a:t>
                </a:r>
                <a:endParaRPr lang="de-CH" altLang="de-DE" sz="1100" i="1">
                  <a:cs typeface="Times New Roman" panose="02020603050405020304" pitchFamily="18" charset="0"/>
                </a:endParaRPr>
              </a:p>
            </p:txBody>
          </p:sp>
          <p:sp>
            <p:nvSpPr>
              <p:cNvPr id="35962" name="Text Box 41">
                <a:extLst>
                  <a:ext uri="{FF2B5EF4-FFF2-40B4-BE49-F238E27FC236}">
                    <a16:creationId xmlns:a16="http://schemas.microsoft.com/office/drawing/2014/main" id="{1576A8F7-9116-7590-48E4-041822580F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88" y="5576"/>
                <a:ext cx="1531" cy="442"/>
              </a:xfrm>
              <a:prstGeom prst="rect">
                <a:avLst/>
              </a:prstGeom>
              <a:noFill/>
              <a:ln w="9525">
                <a:solidFill>
                  <a:srgbClr val="969696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EAEAEA"/>
                    </a:solidFill>
                  </a14:hiddenFill>
                </a:ext>
              </a:extLst>
            </p:spPr>
            <p:txBody>
              <a:bodyPr tIns="46800" bIns="46800"/>
              <a:lstStyle>
                <a:lvl1pPr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en-GB" altLang="de-DE" sz="800" i="1">
                    <a:cs typeface="Times New Roman" panose="02020603050405020304" pitchFamily="18" charset="0"/>
                  </a:rPr>
                  <a:t>31.12.2022 </a:t>
                </a:r>
                <a:r>
                  <a:rPr lang="de-CH" altLang="de-DE" sz="800">
                    <a:cs typeface="Times New Roman" panose="02020603050405020304" pitchFamily="18" charset="0"/>
                  </a:rPr>
                  <a:t> </a:t>
                </a:r>
                <a:endParaRPr lang="de-CH" altLang="de-DE" sz="1100">
                  <a:cs typeface="Times New Roman" panose="02020603050405020304" pitchFamily="18" charset="0"/>
                </a:endParaRPr>
              </a:p>
            </p:txBody>
          </p:sp>
          <p:sp>
            <p:nvSpPr>
              <p:cNvPr id="35963" name="Text Box 42">
                <a:extLst>
                  <a:ext uri="{FF2B5EF4-FFF2-40B4-BE49-F238E27FC236}">
                    <a16:creationId xmlns:a16="http://schemas.microsoft.com/office/drawing/2014/main" id="{D507579D-D73E-C5E7-92F7-028500E642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0" y="5221"/>
                <a:ext cx="3060" cy="364"/>
              </a:xfrm>
              <a:prstGeom prst="rect">
                <a:avLst/>
              </a:prstGeom>
              <a:solidFill>
                <a:srgbClr val="CCCCCC"/>
              </a:solidFill>
              <a:ln w="9525">
                <a:solidFill>
                  <a:srgbClr val="969696"/>
                </a:solidFill>
                <a:miter lim="800000"/>
                <a:headEnd/>
                <a:tailEnd/>
              </a:ln>
            </p:spPr>
            <p:txBody>
              <a:bodyPr tIns="18000" bIns="18000"/>
              <a:lstStyle>
                <a:lvl1pPr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de-DE" altLang="de-DE" b="1">
                    <a:cs typeface="Times New Roman" panose="02020603050405020304" pitchFamily="18" charset="0"/>
                  </a:rPr>
                  <a:t>Ursprünglicher Terminplan</a:t>
                </a:r>
                <a:endParaRPr lang="de-CH" altLang="de-DE" sz="1100">
                  <a:cs typeface="Times New Roman" panose="02020603050405020304" pitchFamily="18" charset="0"/>
                </a:endParaRPr>
              </a:p>
            </p:txBody>
          </p:sp>
          <p:sp>
            <p:nvSpPr>
              <p:cNvPr id="35964" name="Text Box 43">
                <a:extLst>
                  <a:ext uri="{FF2B5EF4-FFF2-40B4-BE49-F238E27FC236}">
                    <a16:creationId xmlns:a16="http://schemas.microsoft.com/office/drawing/2014/main" id="{45F15452-B4F8-EB5E-897F-3E191EBD20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88" y="5410"/>
                <a:ext cx="1531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EAEAEA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tIns="0" bIns="0"/>
              <a:lstStyle>
                <a:lvl1pPr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de-DE" altLang="de-DE" sz="700" b="1">
                    <a:cs typeface="Times New Roman" panose="02020603050405020304" pitchFamily="18" charset="0"/>
                  </a:rPr>
                  <a:t>Ende</a:t>
                </a:r>
                <a:endParaRPr lang="de-CH" altLang="de-DE" sz="1100">
                  <a:cs typeface="Times New Roman" panose="02020603050405020304" pitchFamily="18" charset="0"/>
                </a:endParaRPr>
              </a:p>
            </p:txBody>
          </p:sp>
          <p:sp>
            <p:nvSpPr>
              <p:cNvPr id="35965" name="Text Box 44">
                <a:extLst>
                  <a:ext uri="{FF2B5EF4-FFF2-40B4-BE49-F238E27FC236}">
                    <a16:creationId xmlns:a16="http://schemas.microsoft.com/office/drawing/2014/main" id="{70952D61-1BC1-86F7-117E-E1C5E61A47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58" y="5410"/>
                <a:ext cx="1531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tIns="0" bIns="0"/>
              <a:lstStyle>
                <a:lvl1pPr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de-DE" altLang="de-DE" sz="700" b="1">
                    <a:cs typeface="Times New Roman" panose="02020603050405020304" pitchFamily="18" charset="0"/>
                  </a:rPr>
                  <a:t>Start</a:t>
                </a:r>
                <a:endParaRPr lang="de-CH" altLang="de-DE" sz="1100"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5846" name="Rectangle 6">
            <a:extLst>
              <a:ext uri="{FF2B5EF4-FFF2-40B4-BE49-F238E27FC236}">
                <a16:creationId xmlns:a16="http://schemas.microsoft.com/office/drawing/2014/main" id="{EF3A8B0A-7456-82AB-5D99-4D2CBE462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2974975"/>
            <a:ext cx="3092450" cy="1368425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35847" name="Text Box 7">
            <a:extLst>
              <a:ext uri="{FF2B5EF4-FFF2-40B4-BE49-F238E27FC236}">
                <a16:creationId xmlns:a16="http://schemas.microsoft.com/office/drawing/2014/main" id="{39B02203-73B8-AE6C-D9D8-D00600C12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2809875"/>
            <a:ext cx="3092450" cy="163513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Rückblick letzte Berichtsperiode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35848" name="Rectangle 16">
            <a:extLst>
              <a:ext uri="{FF2B5EF4-FFF2-40B4-BE49-F238E27FC236}">
                <a16:creationId xmlns:a16="http://schemas.microsoft.com/office/drawing/2014/main" id="{0C5B9FF2-5AF8-7269-595E-400E2002A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0850" y="2982913"/>
            <a:ext cx="3149600" cy="1360487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graphicFrame>
        <p:nvGraphicFramePr>
          <p:cNvPr id="60" name="Tabelle 60">
            <a:extLst>
              <a:ext uri="{FF2B5EF4-FFF2-40B4-BE49-F238E27FC236}">
                <a16:creationId xmlns:a16="http://schemas.microsoft.com/office/drawing/2014/main" id="{F086E88C-EA87-0CEB-742D-92830BA36489}"/>
              </a:ext>
            </a:extLst>
          </p:cNvPr>
          <p:cNvGraphicFramePr>
            <a:graphicFrameLocks noGrp="1"/>
          </p:cNvGraphicFramePr>
          <p:nvPr/>
        </p:nvGraphicFramePr>
        <p:xfrm>
          <a:off x="2355850" y="1442403"/>
          <a:ext cx="6317839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3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1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479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0792"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600" dirty="0">
                          <a:solidFill>
                            <a:schemeClr val="tx1"/>
                          </a:solidFill>
                        </a:rPr>
                        <a:t>Vormonat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600" dirty="0">
                          <a:solidFill>
                            <a:schemeClr val="tx1"/>
                          </a:solidFill>
                        </a:rPr>
                        <a:t>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600" dirty="0">
                          <a:solidFill>
                            <a:schemeClr val="tx1"/>
                          </a:solidFill>
                        </a:rPr>
                        <a:t>Trend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600" dirty="0">
                          <a:solidFill>
                            <a:schemeClr val="tx1"/>
                          </a:solidFill>
                        </a:rPr>
                        <a:t>Kommentar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275">
                <a:tc>
                  <a:txBody>
                    <a:bodyPr/>
                    <a:lstStyle/>
                    <a:p>
                      <a:r>
                        <a:rPr lang="de-CH" sz="600" b="1" dirty="0"/>
                        <a:t>Termine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CH" sz="600" dirty="0">
                        <a:solidFill>
                          <a:srgbClr val="00B050"/>
                        </a:solidFill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275">
                <a:tc>
                  <a:txBody>
                    <a:bodyPr/>
                    <a:lstStyle/>
                    <a:p>
                      <a:r>
                        <a:rPr lang="de-CH" sz="600" b="1" dirty="0"/>
                        <a:t>Kosten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275">
                <a:tc>
                  <a:txBody>
                    <a:bodyPr/>
                    <a:lstStyle/>
                    <a:p>
                      <a:r>
                        <a:rPr lang="de-CH" sz="600" b="1" dirty="0"/>
                        <a:t>Qualität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7275">
                <a:tc>
                  <a:txBody>
                    <a:bodyPr/>
                    <a:lstStyle/>
                    <a:p>
                      <a:r>
                        <a:rPr lang="de-CH" sz="600" b="1" dirty="0"/>
                        <a:t>Ressourcen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7275">
                <a:tc>
                  <a:txBody>
                    <a:bodyPr/>
                    <a:lstStyle/>
                    <a:p>
                      <a:r>
                        <a:rPr lang="de-CH" sz="600" b="1" dirty="0"/>
                        <a:t>Risiken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7275">
                <a:tc>
                  <a:txBody>
                    <a:bodyPr/>
                    <a:lstStyle/>
                    <a:p>
                      <a:r>
                        <a:rPr lang="de-CH" sz="600" b="1" dirty="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5850" name="Ellipse 60">
            <a:extLst>
              <a:ext uri="{FF2B5EF4-FFF2-40B4-BE49-F238E27FC236}">
                <a16:creationId xmlns:a16="http://schemas.microsoft.com/office/drawing/2014/main" id="{A1D5CFB5-5923-09C9-D446-51D419D3A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1658938"/>
            <a:ext cx="142875" cy="111125"/>
          </a:xfrm>
          <a:prstGeom prst="ellipse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de-CH" altLang="de-DE"/>
          </a:p>
        </p:txBody>
      </p:sp>
      <p:sp>
        <p:nvSpPr>
          <p:cNvPr id="35851" name="Ellipse 61">
            <a:extLst>
              <a:ext uri="{FF2B5EF4-FFF2-40B4-BE49-F238E27FC236}">
                <a16:creationId xmlns:a16="http://schemas.microsoft.com/office/drawing/2014/main" id="{F4DBC3BF-5FDB-EA70-A8F1-B061FA012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2888" y="1652588"/>
            <a:ext cx="144462" cy="111125"/>
          </a:xfrm>
          <a:prstGeom prst="ellipse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de-CH" altLang="de-DE"/>
          </a:p>
        </p:txBody>
      </p:sp>
      <p:sp>
        <p:nvSpPr>
          <p:cNvPr id="35852" name="Ellipse 62">
            <a:extLst>
              <a:ext uri="{FF2B5EF4-FFF2-40B4-BE49-F238E27FC236}">
                <a16:creationId xmlns:a16="http://schemas.microsoft.com/office/drawing/2014/main" id="{4C4820AF-3F3F-E345-3772-C39C76B1A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1851025"/>
            <a:ext cx="142875" cy="111125"/>
          </a:xfrm>
          <a:prstGeom prst="ellipse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de-CH" altLang="de-DE"/>
          </a:p>
        </p:txBody>
      </p:sp>
      <p:sp>
        <p:nvSpPr>
          <p:cNvPr id="35853" name="Ellipse 39935">
            <a:extLst>
              <a:ext uri="{FF2B5EF4-FFF2-40B4-BE49-F238E27FC236}">
                <a16:creationId xmlns:a16="http://schemas.microsoft.com/office/drawing/2014/main" id="{CD143482-9CAC-BE17-3778-E2AE6ACBA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1300" y="1849438"/>
            <a:ext cx="144463" cy="111125"/>
          </a:xfrm>
          <a:prstGeom prst="ellipse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de-CH" altLang="de-DE"/>
          </a:p>
        </p:txBody>
      </p:sp>
      <p:sp>
        <p:nvSpPr>
          <p:cNvPr id="35854" name="Ellipse 39937">
            <a:extLst>
              <a:ext uri="{FF2B5EF4-FFF2-40B4-BE49-F238E27FC236}">
                <a16:creationId xmlns:a16="http://schemas.microsoft.com/office/drawing/2014/main" id="{8834D22C-7B2A-FC56-2405-7DCE004DF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2217738"/>
            <a:ext cx="142875" cy="111125"/>
          </a:xfrm>
          <a:prstGeom prst="ellipse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de-CH" altLang="de-DE"/>
          </a:p>
        </p:txBody>
      </p:sp>
      <p:sp>
        <p:nvSpPr>
          <p:cNvPr id="35855" name="Ellipse 39938">
            <a:extLst>
              <a:ext uri="{FF2B5EF4-FFF2-40B4-BE49-F238E27FC236}">
                <a16:creationId xmlns:a16="http://schemas.microsoft.com/office/drawing/2014/main" id="{0903025C-8EFD-E77E-04F0-108A9BCDA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475" y="2200275"/>
            <a:ext cx="142875" cy="111125"/>
          </a:xfrm>
          <a:prstGeom prst="ellipse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de-CH" altLang="de-DE"/>
          </a:p>
        </p:txBody>
      </p:sp>
      <p:sp>
        <p:nvSpPr>
          <p:cNvPr id="35856" name="Ellipse 39939">
            <a:extLst>
              <a:ext uri="{FF2B5EF4-FFF2-40B4-BE49-F238E27FC236}">
                <a16:creationId xmlns:a16="http://schemas.microsoft.com/office/drawing/2014/main" id="{36154A1E-DD4B-2445-6B41-A9DCCBBF0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2036763"/>
            <a:ext cx="142875" cy="111125"/>
          </a:xfrm>
          <a:prstGeom prst="ellipse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de-CH" altLang="de-DE"/>
          </a:p>
        </p:txBody>
      </p:sp>
      <p:sp>
        <p:nvSpPr>
          <p:cNvPr id="35857" name="Ellipse 39940">
            <a:extLst>
              <a:ext uri="{FF2B5EF4-FFF2-40B4-BE49-F238E27FC236}">
                <a16:creationId xmlns:a16="http://schemas.microsoft.com/office/drawing/2014/main" id="{59AB098A-398E-3FE1-39D7-B56ED40CA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9713" y="2022475"/>
            <a:ext cx="144462" cy="111125"/>
          </a:xfrm>
          <a:prstGeom prst="ellipse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de-CH" altLang="de-DE"/>
          </a:p>
        </p:txBody>
      </p:sp>
      <p:sp>
        <p:nvSpPr>
          <p:cNvPr id="35858" name="Ellipse 39941">
            <a:extLst>
              <a:ext uri="{FF2B5EF4-FFF2-40B4-BE49-F238E27FC236}">
                <a16:creationId xmlns:a16="http://schemas.microsoft.com/office/drawing/2014/main" id="{269FE649-738E-7269-6F5E-82FBB7569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2586038"/>
            <a:ext cx="142875" cy="111125"/>
          </a:xfrm>
          <a:prstGeom prst="ellipse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de-CH" altLang="de-DE"/>
          </a:p>
        </p:txBody>
      </p:sp>
      <p:sp>
        <p:nvSpPr>
          <p:cNvPr id="35859" name="Ellipse 39942">
            <a:extLst>
              <a:ext uri="{FF2B5EF4-FFF2-40B4-BE49-F238E27FC236}">
                <a16:creationId xmlns:a16="http://schemas.microsoft.com/office/drawing/2014/main" id="{979D2F7C-2432-4760-A305-EF7CE1277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25" y="2579688"/>
            <a:ext cx="144463" cy="111125"/>
          </a:xfrm>
          <a:prstGeom prst="ellipse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de-CH" altLang="de-DE"/>
          </a:p>
        </p:txBody>
      </p:sp>
      <p:sp>
        <p:nvSpPr>
          <p:cNvPr id="39944" name="Ellipse 39943">
            <a:extLst>
              <a:ext uri="{FF2B5EF4-FFF2-40B4-BE49-F238E27FC236}">
                <a16:creationId xmlns:a16="http://schemas.microsoft.com/office/drawing/2014/main" id="{25717A80-DFD6-E1E3-91E2-29078273B301}"/>
              </a:ext>
            </a:extLst>
          </p:cNvPr>
          <p:cNvSpPr/>
          <p:nvPr/>
        </p:nvSpPr>
        <p:spPr bwMode="auto">
          <a:xfrm>
            <a:off x="3492500" y="2395538"/>
            <a:ext cx="142875" cy="111125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de-CH" dirty="0">
              <a:highlight>
                <a:srgbClr val="FF0000"/>
              </a:highlight>
              <a:latin typeface="Arial" charset="0"/>
            </a:endParaRPr>
          </a:p>
        </p:txBody>
      </p:sp>
      <p:sp>
        <p:nvSpPr>
          <p:cNvPr id="35861" name="Ellipse 39944">
            <a:extLst>
              <a:ext uri="{FF2B5EF4-FFF2-40B4-BE49-F238E27FC236}">
                <a16:creationId xmlns:a16="http://schemas.microsoft.com/office/drawing/2014/main" id="{DF1F4A82-DCEB-305E-97D6-2079B2EC8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9713" y="2389188"/>
            <a:ext cx="142875" cy="111125"/>
          </a:xfrm>
          <a:prstGeom prst="ellipse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de-CH" altLang="de-DE"/>
          </a:p>
        </p:txBody>
      </p:sp>
      <p:cxnSp>
        <p:nvCxnSpPr>
          <p:cNvPr id="35862" name="Gerade Verbindung mit Pfeil 39946">
            <a:extLst>
              <a:ext uri="{FF2B5EF4-FFF2-40B4-BE49-F238E27FC236}">
                <a16:creationId xmlns:a16="http://schemas.microsoft.com/office/drawing/2014/main" id="{0BA16027-D711-9EA8-A341-4D95A3E2F8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64050" y="1716088"/>
            <a:ext cx="2159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3" name="Gerade Verbindung mit Pfeil 39947">
            <a:extLst>
              <a:ext uri="{FF2B5EF4-FFF2-40B4-BE49-F238E27FC236}">
                <a16:creationId xmlns:a16="http://schemas.microsoft.com/office/drawing/2014/main" id="{74ABA90C-8349-5E78-CEC6-839C92A5CACC}"/>
              </a:ext>
            </a:extLst>
          </p:cNvPr>
          <p:cNvCxnSpPr>
            <a:cxnSpLocks/>
          </p:cNvCxnSpPr>
          <p:nvPr/>
        </p:nvCxnSpPr>
        <p:spPr bwMode="auto">
          <a:xfrm>
            <a:off x="4471988" y="1825625"/>
            <a:ext cx="207962" cy="1444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4" name="Gerade Verbindung mit Pfeil 39949">
            <a:extLst>
              <a:ext uri="{FF2B5EF4-FFF2-40B4-BE49-F238E27FC236}">
                <a16:creationId xmlns:a16="http://schemas.microsoft.com/office/drawing/2014/main" id="{9051808F-2A32-3FC1-6CB3-E3E8B5F6F3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71988" y="2087563"/>
            <a:ext cx="2159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5" name="Gerade Verbindung mit Pfeil 39950">
            <a:extLst>
              <a:ext uri="{FF2B5EF4-FFF2-40B4-BE49-F238E27FC236}">
                <a16:creationId xmlns:a16="http://schemas.microsoft.com/office/drawing/2014/main" id="{4F235444-F574-E699-E6C2-51E3B3F5B6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78338" y="2635250"/>
            <a:ext cx="2174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6" name="Gerade Verbindung mit Pfeil 39951">
            <a:extLst>
              <a:ext uri="{FF2B5EF4-FFF2-40B4-BE49-F238E27FC236}">
                <a16:creationId xmlns:a16="http://schemas.microsoft.com/office/drawing/2014/main" id="{711955EB-2AD1-382C-A930-93EE9320852E}"/>
              </a:ext>
            </a:extLst>
          </p:cNvPr>
          <p:cNvCxnSpPr>
            <a:cxnSpLocks/>
          </p:cNvCxnSpPr>
          <p:nvPr/>
        </p:nvCxnSpPr>
        <p:spPr bwMode="auto">
          <a:xfrm flipV="1">
            <a:off x="4478338" y="2386013"/>
            <a:ext cx="203200" cy="128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7" name="Gerade Verbindung mit Pfeil 39955">
            <a:extLst>
              <a:ext uri="{FF2B5EF4-FFF2-40B4-BE49-F238E27FC236}">
                <a16:creationId xmlns:a16="http://schemas.microsoft.com/office/drawing/2014/main" id="{3DA38674-3212-4B43-2E1E-1D6564569FA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71988" y="2255838"/>
            <a:ext cx="2159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9959" name="Tabelle 60">
            <a:extLst>
              <a:ext uri="{FF2B5EF4-FFF2-40B4-BE49-F238E27FC236}">
                <a16:creationId xmlns:a16="http://schemas.microsoft.com/office/drawing/2014/main" id="{E4AB6B71-5DA7-7250-B488-7599D7D76765}"/>
              </a:ext>
            </a:extLst>
          </p:cNvPr>
          <p:cNvGraphicFramePr>
            <a:graphicFrameLocks noGrp="1"/>
          </p:cNvGraphicFramePr>
          <p:nvPr/>
        </p:nvGraphicFramePr>
        <p:xfrm>
          <a:off x="396875" y="4594225"/>
          <a:ext cx="2366963" cy="1646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2915">
                <a:tc>
                  <a:txBody>
                    <a:bodyPr/>
                    <a:lstStyle/>
                    <a:p>
                      <a:r>
                        <a:rPr lang="de-CH" sz="600" b="1" dirty="0">
                          <a:solidFill>
                            <a:schemeClr val="tx1"/>
                          </a:solidFill>
                        </a:rPr>
                        <a:t>MS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600" dirty="0">
                          <a:solidFill>
                            <a:schemeClr val="tx1"/>
                          </a:solidFill>
                        </a:rPr>
                        <a:t>Plan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600" dirty="0">
                          <a:solidFill>
                            <a:schemeClr val="tx1"/>
                          </a:solidFill>
                        </a:rPr>
                        <a:t>Ist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r>
                        <a:rPr lang="de-CH" sz="600" dirty="0">
                          <a:solidFill>
                            <a:schemeClr val="tx1"/>
                          </a:solidFill>
                        </a:rPr>
                        <a:t>Prognose</a:t>
                      </a:r>
                    </a:p>
                  </a:txBody>
                  <a:tcPr marL="91445" marR="91445" marT="45729" marB="4572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915">
                <a:tc>
                  <a:txBody>
                    <a:bodyPr/>
                    <a:lstStyle/>
                    <a:p>
                      <a:r>
                        <a:rPr lang="de-CH" sz="600" b="1" dirty="0"/>
                        <a:t>Produktkonzept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600" i="1" dirty="0">
                          <a:solidFill>
                            <a:schemeClr val="tx1"/>
                          </a:solidFill>
                        </a:rPr>
                        <a:t>01.01.2022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600" i="1" dirty="0">
                          <a:solidFill>
                            <a:schemeClr val="tx1"/>
                          </a:solidFill>
                        </a:rPr>
                        <a:t>01.01.2022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600" i="1" dirty="0">
                          <a:solidFill>
                            <a:schemeClr val="tx1"/>
                          </a:solidFill>
                        </a:rPr>
                        <a:t>01.01.2022</a:t>
                      </a:r>
                    </a:p>
                  </a:txBody>
                  <a:tcPr marL="91445" marR="91445" marT="45729" marB="4572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915">
                <a:tc>
                  <a:txBody>
                    <a:bodyPr/>
                    <a:lstStyle/>
                    <a:p>
                      <a:r>
                        <a:rPr lang="de-CH" sz="600" b="1" dirty="0"/>
                        <a:t>Konzept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600" i="1" dirty="0">
                          <a:solidFill>
                            <a:schemeClr val="tx1"/>
                          </a:solidFill>
                        </a:rPr>
                        <a:t>01.01.2022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 marL="91445" marR="91445" marT="45729" marB="4572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915">
                <a:tc>
                  <a:txBody>
                    <a:bodyPr/>
                    <a:lstStyle/>
                    <a:p>
                      <a:r>
                        <a:rPr lang="de-CH" sz="600" b="1" dirty="0"/>
                        <a:t>Vorabnahme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600" i="1" dirty="0">
                          <a:solidFill>
                            <a:schemeClr val="tx1"/>
                          </a:solidFill>
                        </a:rPr>
                        <a:t>01.01.2022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 marL="91445" marR="91445" marT="45729" marB="4572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915">
                <a:tc>
                  <a:txBody>
                    <a:bodyPr/>
                    <a:lstStyle/>
                    <a:p>
                      <a:r>
                        <a:rPr lang="de-CH" sz="600" b="1" dirty="0"/>
                        <a:t>Realisierung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600" i="1" dirty="0">
                          <a:solidFill>
                            <a:schemeClr val="tx1"/>
                          </a:solidFill>
                        </a:rPr>
                        <a:t>01.01.2022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 marL="91445" marR="91445" marT="45729" marB="4572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915">
                <a:tc>
                  <a:txBody>
                    <a:bodyPr/>
                    <a:lstStyle/>
                    <a:p>
                      <a:r>
                        <a:rPr lang="de-CH" sz="600" b="1" dirty="0"/>
                        <a:t>Abnahme 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600" i="1" dirty="0">
                          <a:solidFill>
                            <a:schemeClr val="tx1"/>
                          </a:solidFill>
                        </a:rPr>
                        <a:t>01.01.2022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 marL="91445" marR="91445" marT="45729" marB="4572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915">
                <a:tc>
                  <a:txBody>
                    <a:bodyPr/>
                    <a:lstStyle/>
                    <a:p>
                      <a:r>
                        <a:rPr lang="de-CH" sz="600" b="1" dirty="0"/>
                        <a:t>Betriebsaufnahme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600" i="1" dirty="0">
                          <a:solidFill>
                            <a:schemeClr val="tx1"/>
                          </a:solidFill>
                        </a:rPr>
                        <a:t>01.01.2022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 marL="91445" marR="91445" marT="45729" marB="4572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915">
                <a:tc>
                  <a:txBody>
                    <a:bodyPr/>
                    <a:lstStyle/>
                    <a:p>
                      <a:r>
                        <a:rPr lang="de-CH" sz="600" b="1" dirty="0"/>
                        <a:t>Einführung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600" i="1" dirty="0">
                          <a:solidFill>
                            <a:schemeClr val="tx1"/>
                          </a:solidFill>
                        </a:rPr>
                        <a:t>01.01.2022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 marL="91445" marR="91445" marT="45729" marB="4572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915">
                <a:tc>
                  <a:txBody>
                    <a:bodyPr/>
                    <a:lstStyle/>
                    <a:p>
                      <a:r>
                        <a:rPr lang="de-CH" sz="600" b="1" dirty="0"/>
                        <a:t>Abschluss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600" i="1" dirty="0">
                          <a:solidFill>
                            <a:schemeClr val="tx1"/>
                          </a:solidFill>
                        </a:rPr>
                        <a:t>01.01.2022</a:t>
                      </a:r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 marL="36002" marR="36002" marT="45729" marB="45729"/>
                </a:tc>
                <a:tc>
                  <a:txBody>
                    <a:bodyPr/>
                    <a:lstStyle/>
                    <a:p>
                      <a:endParaRPr lang="de-CH" sz="600" dirty="0"/>
                    </a:p>
                  </a:txBody>
                  <a:tcPr marL="91445" marR="91445" marT="45729" marB="45729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5920" name="Text Box 7">
            <a:extLst>
              <a:ext uri="{FF2B5EF4-FFF2-40B4-BE49-F238E27FC236}">
                <a16:creationId xmlns:a16="http://schemas.microsoft.com/office/drawing/2014/main" id="{A522E0C9-7EAD-990E-2324-19B8BCEF8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7825" y="4414838"/>
            <a:ext cx="5762625" cy="163512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Risiken / Chancen / Massnahmen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35921" name="Rectangle 6">
            <a:extLst>
              <a:ext uri="{FF2B5EF4-FFF2-40B4-BE49-F238E27FC236}">
                <a16:creationId xmlns:a16="http://schemas.microsoft.com/office/drawing/2014/main" id="{74819EB4-AA4F-27BC-8004-21A36A73D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4578350"/>
            <a:ext cx="5762625" cy="836613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35922" name="Text Box 7">
            <a:extLst>
              <a:ext uri="{FF2B5EF4-FFF2-40B4-BE49-F238E27FC236}">
                <a16:creationId xmlns:a16="http://schemas.microsoft.com/office/drawing/2014/main" id="{CA088079-B22B-627E-24C2-62F5B22D5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7825" y="5497513"/>
            <a:ext cx="2514600" cy="165100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Ressourcen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35923" name="Rectangle 6">
            <a:extLst>
              <a:ext uri="{FF2B5EF4-FFF2-40B4-BE49-F238E27FC236}">
                <a16:creationId xmlns:a16="http://schemas.microsoft.com/office/drawing/2014/main" id="{8A958BDA-A222-281B-D3E0-4B8065646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5662613"/>
            <a:ext cx="2514600" cy="687387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graphicFrame>
        <p:nvGraphicFramePr>
          <p:cNvPr id="39964" name="Tabelle 60">
            <a:extLst>
              <a:ext uri="{FF2B5EF4-FFF2-40B4-BE49-F238E27FC236}">
                <a16:creationId xmlns:a16="http://schemas.microsoft.com/office/drawing/2014/main" id="{F9F6A167-CAD9-E4BD-8C26-5EAEA8EB8E88}"/>
              </a:ext>
            </a:extLst>
          </p:cNvPr>
          <p:cNvGraphicFramePr>
            <a:graphicFrameLocks noGrp="1"/>
          </p:cNvGraphicFramePr>
          <p:nvPr/>
        </p:nvGraphicFramePr>
        <p:xfrm>
          <a:off x="2949575" y="5730875"/>
          <a:ext cx="2366963" cy="549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3092">
                <a:tc>
                  <a:txBody>
                    <a:bodyPr/>
                    <a:lstStyle/>
                    <a:p>
                      <a:endParaRPr lang="de-CH" sz="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2" marR="36002" marT="45773" marB="45773"/>
                </a:tc>
                <a:tc>
                  <a:txBody>
                    <a:bodyPr/>
                    <a:lstStyle/>
                    <a:p>
                      <a:r>
                        <a:rPr lang="de-CH" sz="600" dirty="0">
                          <a:solidFill>
                            <a:schemeClr val="tx1"/>
                          </a:solidFill>
                        </a:rPr>
                        <a:t>Plan</a:t>
                      </a:r>
                    </a:p>
                  </a:txBody>
                  <a:tcPr marL="36002" marR="36002" marT="45773" marB="45773"/>
                </a:tc>
                <a:tc>
                  <a:txBody>
                    <a:bodyPr/>
                    <a:lstStyle/>
                    <a:p>
                      <a:r>
                        <a:rPr lang="de-CH" sz="600" dirty="0">
                          <a:solidFill>
                            <a:schemeClr val="tx1"/>
                          </a:solidFill>
                        </a:rPr>
                        <a:t>Ist</a:t>
                      </a:r>
                    </a:p>
                  </a:txBody>
                  <a:tcPr marL="36002" marR="36002" marT="45773" marB="45773"/>
                </a:tc>
                <a:tc>
                  <a:txBody>
                    <a:bodyPr/>
                    <a:lstStyle/>
                    <a:p>
                      <a:r>
                        <a:rPr lang="de-CH" sz="600" dirty="0">
                          <a:solidFill>
                            <a:schemeClr val="tx1"/>
                          </a:solidFill>
                        </a:rPr>
                        <a:t>Prognose</a:t>
                      </a:r>
                    </a:p>
                  </a:txBody>
                  <a:tcPr marL="91445" marR="91445" marT="45773" marB="4577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092">
                <a:tc>
                  <a:txBody>
                    <a:bodyPr/>
                    <a:lstStyle/>
                    <a:p>
                      <a:r>
                        <a:rPr lang="de-CH" sz="600" b="1" dirty="0"/>
                        <a:t>Interne Stunden </a:t>
                      </a:r>
                    </a:p>
                  </a:txBody>
                  <a:tcPr marL="36002" marR="36002" marT="45773" marB="4577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600" i="1" dirty="0">
                          <a:solidFill>
                            <a:schemeClr val="tx1"/>
                          </a:solidFill>
                        </a:rPr>
                        <a:t>9999</a:t>
                      </a:r>
                    </a:p>
                  </a:txBody>
                  <a:tcPr marL="36002" marR="36002" marT="45773" marB="45773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600" i="1" dirty="0">
                          <a:solidFill>
                            <a:schemeClr val="tx1"/>
                          </a:solidFill>
                        </a:rPr>
                        <a:t>3333</a:t>
                      </a:r>
                    </a:p>
                  </a:txBody>
                  <a:tcPr marL="36002" marR="36002" marT="45773" marB="45773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600" i="1" dirty="0">
                          <a:solidFill>
                            <a:schemeClr val="tx1"/>
                          </a:solidFill>
                        </a:rPr>
                        <a:t>11000</a:t>
                      </a:r>
                    </a:p>
                  </a:txBody>
                  <a:tcPr marL="91445" marR="91445" marT="45773" marB="4577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092">
                <a:tc>
                  <a:txBody>
                    <a:bodyPr/>
                    <a:lstStyle/>
                    <a:p>
                      <a:r>
                        <a:rPr lang="de-CH" sz="600" b="1" dirty="0"/>
                        <a:t>Externe Kosten</a:t>
                      </a:r>
                    </a:p>
                  </a:txBody>
                  <a:tcPr marL="36002" marR="36002" marT="45773" marB="4577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600" i="1" dirty="0">
                          <a:solidFill>
                            <a:schemeClr val="tx1"/>
                          </a:solidFill>
                        </a:rPr>
                        <a:t>1’000’000</a:t>
                      </a:r>
                    </a:p>
                  </a:txBody>
                  <a:tcPr marL="36002" marR="36002" marT="45773" marB="45773"/>
                </a:tc>
                <a:tc>
                  <a:txBody>
                    <a:bodyPr/>
                    <a:lstStyle/>
                    <a:p>
                      <a:r>
                        <a:rPr lang="de-CH" sz="600" dirty="0"/>
                        <a:t>22’222</a:t>
                      </a:r>
                    </a:p>
                  </a:txBody>
                  <a:tcPr marL="36002" marR="36002" marT="45773" marB="45773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600" i="1" dirty="0">
                          <a:solidFill>
                            <a:schemeClr val="tx1"/>
                          </a:solidFill>
                        </a:rPr>
                        <a:t>1’000’000</a:t>
                      </a:r>
                    </a:p>
                  </a:txBody>
                  <a:tcPr marL="91445" marR="91445" marT="45773" marB="4577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5946" name="Text Box 7">
            <a:extLst>
              <a:ext uri="{FF2B5EF4-FFF2-40B4-BE49-F238E27FC236}">
                <a16:creationId xmlns:a16="http://schemas.microsoft.com/office/drawing/2014/main" id="{38A83BE2-D6EB-60BE-F83D-D9A8FE793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0850" y="5497513"/>
            <a:ext cx="3149600" cy="165100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Diverses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35947" name="Rectangle 6">
            <a:extLst>
              <a:ext uri="{FF2B5EF4-FFF2-40B4-BE49-F238E27FC236}">
                <a16:creationId xmlns:a16="http://schemas.microsoft.com/office/drawing/2014/main" id="{BFACD375-9C1B-CFE9-0A5E-9907B0ADB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0850" y="5654675"/>
            <a:ext cx="3149600" cy="688975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Fußzeilenplatzhalter 2">
            <a:extLst>
              <a:ext uri="{FF2B5EF4-FFF2-40B4-BE49-F238E27FC236}">
                <a16:creationId xmlns:a16="http://schemas.microsoft.com/office/drawing/2014/main" id="{3EEB9708-436E-4395-D537-B2C025B94D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7890" name="Foliennummernplatzhalter 3">
            <a:extLst>
              <a:ext uri="{FF2B5EF4-FFF2-40B4-BE49-F238E27FC236}">
                <a16:creationId xmlns:a16="http://schemas.microsoft.com/office/drawing/2014/main" id="{C5E9124E-F9D2-A8EC-708E-B3F74E084A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93AA198-5F6B-402C-9D74-B48D16978308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9B6088-A8E3-9EC6-5312-48687FC74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490538"/>
            <a:ext cx="5287963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Weiteres Vorgehen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12" name="Tabelle 2">
            <a:extLst>
              <a:ext uri="{FF2B5EF4-FFF2-40B4-BE49-F238E27FC236}">
                <a16:creationId xmlns:a16="http://schemas.microsoft.com/office/drawing/2014/main" id="{A3C20C88-FFB6-438E-8BD1-1DF26D1022DF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344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503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3" marR="91443" marT="45715" marB="45715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3" marR="91443" marT="45715" marB="4571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69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Studie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Ziele und Rahmenbedingungen mit Auftraggeber und Stakeholdern abgestimmt?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Bezug der Projektziele zu Strategie und Zielen der Stammorganisation gegeben?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Anforderungen so detailliert festgelegt, dass die Varianten beurteilt werden können?</a:t>
                      </a:r>
                    </a:p>
                    <a:p>
                      <a:pPr marL="17145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Bewertungskriterien umfassend festgelegt und Risiken berücksichtigt?</a:t>
                      </a:r>
                    </a:p>
                    <a:p>
                      <a:pPr marL="17145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Stärken, Schwächen und deren Ursachen analysiert?</a:t>
                      </a:r>
                    </a:p>
                    <a:p>
                      <a:pPr marL="17145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Varianten nachvollziehbar bewertet?</a:t>
                      </a:r>
                    </a:p>
                    <a:p>
                      <a:pPr marL="17145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Machbarkeit der favorisierten Lösungsvariante organisatorisch, finanziell, wirtschaftlich, technisch und politisch gegeben?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15" marB="4571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1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Rechtsgrundlagenanalyse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Rechtsgrundlagenanalyse durchgeführt und Ergebnis in der Studie berücksichtigt 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15" marB="4571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1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Schutzbedarfsanalyse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Schutzbedarfsanalyse  durchgeführt und Ergebnis in der Studie berücksichtigt 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15" marB="4571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7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Beschaffungsanalyse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Beschaffungsanalyse durchgeführt und Ergebnis in der Studie berücksichtigt 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15" marB="4571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7912" name="Text Box 18">
            <a:extLst>
              <a:ext uri="{FF2B5EF4-FFF2-40B4-BE49-F238E27FC236}">
                <a16:creationId xmlns:a16="http://schemas.microsoft.com/office/drawing/2014/main" id="{3409B19C-B32E-A259-4B97-8C08EAE5E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972050"/>
            <a:ext cx="8785225" cy="1439863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200" b="1">
                <a:cs typeface="Times New Roman" panose="02020603050405020304" pitchFamily="18" charset="0"/>
              </a:rPr>
              <a:t>Meilenstein Weiteres Vorgehen</a:t>
            </a:r>
          </a:p>
          <a:p>
            <a:endParaRPr lang="de-DE" altLang="de-DE" sz="1000">
              <a:cs typeface="Times New Roman" panose="02020603050405020304" pitchFamily="18" charset="0"/>
            </a:endParaRPr>
          </a:p>
          <a:p>
            <a:r>
              <a:rPr lang="de-CH" altLang="de-DE" sz="1000">
                <a:cs typeface="Times New Roman" panose="02020603050405020304" pitchFamily="18" charset="0"/>
              </a:rPr>
              <a:t>Bemerkungen:</a:t>
            </a:r>
          </a:p>
        </p:txBody>
      </p:sp>
      <p:grpSp>
        <p:nvGrpSpPr>
          <p:cNvPr id="37913" name="Gruppieren 7214">
            <a:extLst>
              <a:ext uri="{FF2B5EF4-FFF2-40B4-BE49-F238E27FC236}">
                <a16:creationId xmlns:a16="http://schemas.microsoft.com/office/drawing/2014/main" id="{6F1073BE-790D-890A-8521-AA10F2C14AB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BEF08C52-2814-8721-D47C-802645FFBEC8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59E6A752-BE6E-969D-EFC1-B0DD5CBB242F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5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Fußzeilenplatzhalter 2">
            <a:extLst>
              <a:ext uri="{FF2B5EF4-FFF2-40B4-BE49-F238E27FC236}">
                <a16:creationId xmlns:a16="http://schemas.microsoft.com/office/drawing/2014/main" id="{A602CCBA-D357-E39C-8F15-31280486DB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8914" name="Foliennummernplatzhalter 3">
            <a:extLst>
              <a:ext uri="{FF2B5EF4-FFF2-40B4-BE49-F238E27FC236}">
                <a16:creationId xmlns:a16="http://schemas.microsoft.com/office/drawing/2014/main" id="{428437CD-392F-D8A5-D2F7-F9845B70DA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8C0E93C-E762-43EC-B0EC-4E9BDDABF3DE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F153E40-CB84-CE97-8237-33F1E433C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490538"/>
            <a:ext cx="5287963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Offertanfrage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pSp>
        <p:nvGrpSpPr>
          <p:cNvPr id="38916" name="Gruppieren 7214">
            <a:extLst>
              <a:ext uri="{FF2B5EF4-FFF2-40B4-BE49-F238E27FC236}">
                <a16:creationId xmlns:a16="http://schemas.microsoft.com/office/drawing/2014/main" id="{DACB68AD-16D9-4D9D-3A98-3A8ECBE53CB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8523E851-0BDD-5323-C319-5EDBA05E01E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E24BDE11-0632-86B5-78D2-22753D0BFBF1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6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38917" name="Inhaltsplatzhalter 2">
            <a:extLst>
              <a:ext uri="{FF2B5EF4-FFF2-40B4-BE49-F238E27FC236}">
                <a16:creationId xmlns:a16="http://schemas.microsoft.com/office/drawing/2014/main" id="{13D316FD-7330-D419-EEEB-DABC881996F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27088" y="1089025"/>
            <a:ext cx="7489825" cy="507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marL="263525" indent="-263525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628650" indent="-185738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982663" indent="-174625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2187575" indent="-3048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595563" indent="-3048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30527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5099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9671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4243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38918" name="Inhaltsplatzhalter 2">
            <a:extLst>
              <a:ext uri="{FF2B5EF4-FFF2-40B4-BE49-F238E27FC236}">
                <a16:creationId xmlns:a16="http://schemas.microsoft.com/office/drawing/2014/main" id="{5636DFA1-1D83-240D-5898-5C726FAAA20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79488" y="1241425"/>
            <a:ext cx="748982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63525" indent="-263525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628650" indent="-185738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982663" indent="-174625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2187575" indent="-3048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595563" indent="-3048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30527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5099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9671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4243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38919" name="Textfeld 8">
            <a:extLst>
              <a:ext uri="{FF2B5EF4-FFF2-40B4-BE49-F238E27FC236}">
                <a16:creationId xmlns:a16="http://schemas.microsoft.com/office/drawing/2014/main" id="{2CE9E970-99E1-FF9D-FDE1-E6E560E50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241425"/>
            <a:ext cx="7519987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1600" b="1"/>
              <a:t>Angaben zur Beschaffung</a:t>
            </a:r>
          </a:p>
          <a:p>
            <a:endParaRPr lang="de-CH" altLang="de-DE" sz="1200"/>
          </a:p>
          <a:p>
            <a:r>
              <a:rPr lang="de-CH" altLang="de-DE" sz="1200"/>
              <a:t>Wer ist der Auftraggeber?</a:t>
            </a:r>
            <a:br>
              <a:rPr lang="de-CH" altLang="de-DE" sz="1200"/>
            </a:br>
            <a:endParaRPr lang="de-CH" altLang="de-DE" sz="1200"/>
          </a:p>
          <a:p>
            <a:br>
              <a:rPr lang="de-CH" altLang="de-DE" sz="1200"/>
            </a:br>
            <a:endParaRPr lang="de-CH" altLang="de-DE" sz="1200"/>
          </a:p>
          <a:p>
            <a:r>
              <a:rPr lang="de-CH" altLang="de-DE" sz="1200"/>
              <a:t>Was soll beschafft werden?</a:t>
            </a:r>
            <a:br>
              <a:rPr lang="de-CH" altLang="de-DE" sz="1200"/>
            </a:br>
            <a:br>
              <a:rPr lang="de-CH" altLang="de-DE" sz="1200"/>
            </a:br>
            <a:br>
              <a:rPr lang="de-CH" altLang="de-DE" sz="1200"/>
            </a:br>
            <a:br>
              <a:rPr lang="de-CH" altLang="de-DE" sz="1200"/>
            </a:br>
            <a:r>
              <a:rPr lang="de-CH" altLang="de-DE" sz="1200"/>
              <a:t>Termine?</a:t>
            </a:r>
            <a:br>
              <a:rPr lang="de-CH" altLang="de-DE" sz="1200"/>
            </a:br>
            <a:br>
              <a:rPr lang="de-CH" altLang="de-DE" sz="1200"/>
            </a:br>
            <a:br>
              <a:rPr lang="de-CH" altLang="de-DE" sz="1200"/>
            </a:br>
            <a:br>
              <a:rPr lang="de-CH" altLang="de-DE" sz="1200"/>
            </a:br>
            <a:r>
              <a:rPr lang="de-CH" altLang="de-DE" sz="1200"/>
              <a:t>Vorgaben / Randbedingungen?</a:t>
            </a:r>
            <a:br>
              <a:rPr lang="de-CH" altLang="de-DE" sz="1200"/>
            </a:br>
            <a:endParaRPr lang="de-CH" altLang="de-DE" sz="1200"/>
          </a:p>
          <a:p>
            <a:br>
              <a:rPr lang="de-CH" altLang="de-DE" sz="1200"/>
            </a:br>
            <a:endParaRPr lang="de-CH" altLang="de-DE" sz="1200"/>
          </a:p>
          <a:p>
            <a:r>
              <a:rPr lang="de-CH" altLang="de-DE" sz="1200"/>
              <a:t>Beschaffungsverfahren?</a:t>
            </a:r>
            <a:br>
              <a:rPr lang="de-CH" altLang="de-DE" sz="1200"/>
            </a:br>
            <a:endParaRPr lang="de-CH" altLang="de-DE" sz="1200"/>
          </a:p>
          <a:p>
            <a:br>
              <a:rPr lang="de-CH" altLang="de-DE" sz="1200"/>
            </a:br>
            <a:endParaRPr lang="de-CH" altLang="de-DE" sz="1200"/>
          </a:p>
          <a:p>
            <a:r>
              <a:rPr lang="de-CH" altLang="de-DE" sz="1200"/>
              <a:t>Welche Anbieter werden angefragt?</a:t>
            </a:r>
            <a:br>
              <a:rPr lang="de-CH" altLang="de-DE" sz="1200"/>
            </a:br>
            <a:endParaRPr lang="de-CH" altLang="de-DE" sz="1200"/>
          </a:p>
          <a:p>
            <a:endParaRPr lang="de-CH" altLang="de-DE" sz="1200"/>
          </a:p>
          <a:p>
            <a:endParaRPr lang="de-CH" altLang="de-DE" sz="1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Fußzeilenplatzhalter 2">
            <a:extLst>
              <a:ext uri="{FF2B5EF4-FFF2-40B4-BE49-F238E27FC236}">
                <a16:creationId xmlns:a16="http://schemas.microsoft.com/office/drawing/2014/main" id="{FAD4B45D-EF43-0BB4-EBD7-AC974CB48AE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9938" name="Foliennummernplatzhalter 3">
            <a:extLst>
              <a:ext uri="{FF2B5EF4-FFF2-40B4-BE49-F238E27FC236}">
                <a16:creationId xmlns:a16="http://schemas.microsoft.com/office/drawing/2014/main" id="{8BB276BE-F879-4DC8-6A0F-83856D4C74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8481D1C-638A-43B1-91C9-9FA3B50CC761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47ACDCE-3E4C-7765-02F1-F95F0A0C2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490538"/>
            <a:ext cx="5287963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Angebot, Evaluationsbericht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pSp>
        <p:nvGrpSpPr>
          <p:cNvPr id="39940" name="Gruppieren 7214">
            <a:extLst>
              <a:ext uri="{FF2B5EF4-FFF2-40B4-BE49-F238E27FC236}">
                <a16:creationId xmlns:a16="http://schemas.microsoft.com/office/drawing/2014/main" id="{14E707FD-407C-4DF1-E917-F2D9F3804B0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393113" y="1479550"/>
            <a:ext cx="461962" cy="461963"/>
            <a:chOff x="2680252" y="3872076"/>
            <a:chExt cx="161084" cy="160799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473E4D48-2B1D-94F9-FB4C-CCDDBF825467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A423B9DF-0243-18F4-E5D7-CC7BCF3D3A1D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7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39941" name="Inhaltsplatzhalter 2">
            <a:extLst>
              <a:ext uri="{FF2B5EF4-FFF2-40B4-BE49-F238E27FC236}">
                <a16:creationId xmlns:a16="http://schemas.microsoft.com/office/drawing/2014/main" id="{E3AEEABF-FAB7-BCDD-3B42-F35CE4DEE0A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27088" y="1089025"/>
            <a:ext cx="7489825" cy="1260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marL="263525" indent="-263525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628650" indent="-185738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982663" indent="-174625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2187575" indent="-3048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595563" indent="-3048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30527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5099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9671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4243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39942" name="Textfeld 6">
            <a:extLst>
              <a:ext uri="{FF2B5EF4-FFF2-40B4-BE49-F238E27FC236}">
                <a16:creationId xmlns:a16="http://schemas.microsoft.com/office/drawing/2014/main" id="{6DA01BFE-5C82-8942-F0E4-1592C0A29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5" y="1081088"/>
            <a:ext cx="7518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1600" b="1"/>
              <a:t>Angebot </a:t>
            </a:r>
            <a:r>
              <a:rPr lang="de-CH" altLang="de-DE" sz="1200"/>
              <a:t>(Die Angebote werden von den Anbietern erstellt)</a:t>
            </a:r>
          </a:p>
          <a:p>
            <a:endParaRPr lang="de-CH" altLang="de-DE" sz="1200"/>
          </a:p>
          <a:p>
            <a:r>
              <a:rPr lang="de-CH" altLang="de-DE" sz="1200"/>
              <a:t>Wo sind die Angebote abgelegt?</a:t>
            </a:r>
          </a:p>
          <a:p>
            <a:br>
              <a:rPr lang="de-CH" altLang="de-DE" sz="1200"/>
            </a:br>
            <a:endParaRPr lang="de-CH" altLang="de-DE" sz="1200"/>
          </a:p>
          <a:p>
            <a:endParaRPr lang="de-CH" altLang="de-DE" sz="1200"/>
          </a:p>
          <a:p>
            <a:endParaRPr lang="de-CH" altLang="de-DE" sz="1200"/>
          </a:p>
        </p:txBody>
      </p:sp>
      <p:sp>
        <p:nvSpPr>
          <p:cNvPr id="39943" name="Inhaltsplatzhalter 2">
            <a:extLst>
              <a:ext uri="{FF2B5EF4-FFF2-40B4-BE49-F238E27FC236}">
                <a16:creationId xmlns:a16="http://schemas.microsoft.com/office/drawing/2014/main" id="{D3975EB0-4D52-A1FD-FE06-F615A6F0586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31850" y="2501900"/>
            <a:ext cx="7488238" cy="36639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marL="263525" indent="-263525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628650" indent="-185738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982663" indent="-174625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2187575" indent="-3048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595563" indent="-3048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30527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5099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9671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4243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39944" name="Textfeld 8">
            <a:extLst>
              <a:ext uri="{FF2B5EF4-FFF2-40B4-BE49-F238E27FC236}">
                <a16:creationId xmlns:a16="http://schemas.microsoft.com/office/drawing/2014/main" id="{0C512229-8101-8E72-B116-EAF511B1D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375" y="2501900"/>
            <a:ext cx="7519988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1600" b="1"/>
              <a:t>Evaluationsbericht</a:t>
            </a:r>
          </a:p>
          <a:p>
            <a:endParaRPr lang="de-CH" altLang="de-DE" sz="1600" b="1"/>
          </a:p>
          <a:p>
            <a:r>
              <a:rPr lang="de-CH" altLang="de-DE" sz="1200"/>
              <a:t>Welche Angebote sind eingegangen?</a:t>
            </a:r>
            <a:br>
              <a:rPr lang="de-CH" altLang="de-DE" sz="1200"/>
            </a:br>
            <a:endParaRPr lang="de-CH" altLang="de-DE" sz="1200"/>
          </a:p>
          <a:p>
            <a:br>
              <a:rPr lang="de-CH" altLang="de-DE" sz="1200"/>
            </a:br>
            <a:endParaRPr lang="de-CH" altLang="de-DE" sz="1200"/>
          </a:p>
          <a:p>
            <a:r>
              <a:rPr lang="de-CH" altLang="de-DE" sz="1200"/>
              <a:t>Welche Kriterien werden wie bewertet?</a:t>
            </a:r>
          </a:p>
          <a:p>
            <a:br>
              <a:rPr lang="de-CH" altLang="de-DE" sz="1200"/>
            </a:br>
            <a:br>
              <a:rPr lang="de-CH" altLang="de-DE" sz="1200"/>
            </a:br>
            <a:endParaRPr lang="de-CH" altLang="de-DE" sz="1200"/>
          </a:p>
          <a:p>
            <a:r>
              <a:rPr lang="de-CH" altLang="de-DE" sz="1200"/>
              <a:t>Welcher Anbieter erhält welche Bewertung?</a:t>
            </a:r>
            <a:br>
              <a:rPr lang="de-CH" altLang="de-DE" sz="1200"/>
            </a:br>
            <a:br>
              <a:rPr lang="de-CH" altLang="de-DE" sz="1200"/>
            </a:br>
            <a:br>
              <a:rPr lang="de-CH" altLang="de-DE" sz="1200"/>
            </a:br>
            <a:br>
              <a:rPr lang="de-CH" altLang="de-DE" sz="1200"/>
            </a:br>
            <a:r>
              <a:rPr lang="de-CH" altLang="de-DE" sz="1200"/>
              <a:t>Welcher Anbieter erhält den Zuschlag?</a:t>
            </a:r>
          </a:p>
          <a:p>
            <a:endParaRPr lang="de-CH" altLang="de-DE" sz="1200"/>
          </a:p>
          <a:p>
            <a:br>
              <a:rPr lang="de-CH" altLang="de-DE" sz="1200"/>
            </a:br>
            <a:endParaRPr lang="de-CH" altLang="de-DE" sz="1200"/>
          </a:p>
          <a:p>
            <a:endParaRPr lang="de-CH" altLang="de-DE" sz="1200"/>
          </a:p>
          <a:p>
            <a:endParaRPr lang="de-CH" altLang="de-DE" sz="1200"/>
          </a:p>
        </p:txBody>
      </p:sp>
      <p:grpSp>
        <p:nvGrpSpPr>
          <p:cNvPr id="39945" name="Gruppieren 7214">
            <a:extLst>
              <a:ext uri="{FF2B5EF4-FFF2-40B4-BE49-F238E27FC236}">
                <a16:creationId xmlns:a16="http://schemas.microsoft.com/office/drawing/2014/main" id="{3D243B46-E5DE-2067-E7E0-705D984656D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408988" y="3962400"/>
            <a:ext cx="461962" cy="461963"/>
            <a:chOff x="2680252" y="3872076"/>
            <a:chExt cx="161084" cy="160799"/>
          </a:xfrm>
        </p:grpSpPr>
        <p:sp>
          <p:nvSpPr>
            <p:cNvPr id="11" name="Kreis hellblau">
              <a:extLst>
                <a:ext uri="{FF2B5EF4-FFF2-40B4-BE49-F238E27FC236}">
                  <a16:creationId xmlns:a16="http://schemas.microsoft.com/office/drawing/2014/main" id="{A82A0051-EB12-C86C-EBB4-852EF0E74E41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862DE2BF-B7F7-7BBF-B3DA-801AE5F010E0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8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Fußzeilenplatzhalter 2">
            <a:extLst>
              <a:ext uri="{FF2B5EF4-FFF2-40B4-BE49-F238E27FC236}">
                <a16:creationId xmlns:a16="http://schemas.microsoft.com/office/drawing/2014/main" id="{FECD05A6-1672-0E11-050B-40CC97C189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40962" name="Foliennummernplatzhalter 3">
            <a:extLst>
              <a:ext uri="{FF2B5EF4-FFF2-40B4-BE49-F238E27FC236}">
                <a16:creationId xmlns:a16="http://schemas.microsoft.com/office/drawing/2014/main" id="{7CE1A930-E34E-CB26-93B8-95590E31A2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C31BE90-D8CC-453B-9617-9F8ADE3C23AB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2CDBD14-4411-3971-2522-9BD013666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490538"/>
            <a:ext cx="5287963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Lösungsanforderungen (a)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pSp>
        <p:nvGrpSpPr>
          <p:cNvPr id="40964" name="Gruppieren 7214">
            <a:extLst>
              <a:ext uri="{FF2B5EF4-FFF2-40B4-BE49-F238E27FC236}">
                <a16:creationId xmlns:a16="http://schemas.microsoft.com/office/drawing/2014/main" id="{F4187F54-CC03-63B4-33D4-B0EB0D3D1FB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274BB8A6-0F4B-6764-A7CE-1B049D490480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C4AC74FD-FAB1-C0D0-1B2E-C4A0E3D76E29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9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40965" name="Inhaltsplatzhalter 2">
            <a:extLst>
              <a:ext uri="{FF2B5EF4-FFF2-40B4-BE49-F238E27FC236}">
                <a16:creationId xmlns:a16="http://schemas.microsoft.com/office/drawing/2014/main" id="{93B514F5-DAA2-799D-60C6-111A85D61C7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27088" y="1089025"/>
            <a:ext cx="7489825" cy="507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marL="263525" indent="-263525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628650" indent="-185738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982663" indent="-174625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2187575" indent="-3048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595563" indent="-3048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30527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5099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9671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4243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40966" name="Textfeld 6">
            <a:extLst>
              <a:ext uri="{FF2B5EF4-FFF2-40B4-BE49-F238E27FC236}">
                <a16:creationId xmlns:a16="http://schemas.microsoft.com/office/drawing/2014/main" id="{84BA7F19-EE00-98AD-8C26-BF2DD66971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241425"/>
            <a:ext cx="7519987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1600" b="1"/>
              <a:t>Beschreibung der Lösungsanforderungen</a:t>
            </a:r>
          </a:p>
          <a:p>
            <a:endParaRPr lang="de-CH" altLang="de-DE" sz="1200"/>
          </a:p>
          <a:p>
            <a:r>
              <a:rPr lang="de-CH" altLang="de-DE" sz="1200"/>
              <a:t>Wo sind die Lösungsanforderungen abgelegt?</a:t>
            </a:r>
          </a:p>
          <a:p>
            <a:endParaRPr lang="de-CH" altLang="de-DE" sz="1200"/>
          </a:p>
          <a:p>
            <a:br>
              <a:rPr lang="de-CH" altLang="de-DE" sz="1200"/>
            </a:br>
            <a:endParaRPr lang="de-CH" altLang="de-DE" sz="1200"/>
          </a:p>
          <a:p>
            <a:endParaRPr lang="de-CH" altLang="de-DE" sz="1200"/>
          </a:p>
          <a:p>
            <a:endParaRPr lang="de-CH" altLang="de-DE"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18">
            <a:extLst>
              <a:ext uri="{FF2B5EF4-FFF2-40B4-BE49-F238E27FC236}">
                <a16:creationId xmlns:a16="http://schemas.microsoft.com/office/drawing/2014/main" id="{05E908B2-800A-DCBB-8F4D-DCA40296F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972050"/>
            <a:ext cx="8785225" cy="143827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200" b="1">
                <a:cs typeface="Times New Roman" panose="02020603050405020304" pitchFamily="18" charset="0"/>
              </a:rPr>
              <a:t>Meilenstein Produktkonzept</a:t>
            </a:r>
          </a:p>
          <a:p>
            <a:endParaRPr lang="de-DE" altLang="de-DE" sz="1000">
              <a:cs typeface="Times New Roman" panose="02020603050405020304" pitchFamily="18" charset="0"/>
            </a:endParaRPr>
          </a:p>
          <a:p>
            <a:r>
              <a:rPr lang="de-CH" altLang="de-DE" sz="1000">
                <a:cs typeface="Times New Roman" panose="02020603050405020304" pitchFamily="18" charset="0"/>
              </a:rPr>
              <a:t>Bemerkungen: </a:t>
            </a:r>
          </a:p>
        </p:txBody>
      </p:sp>
      <p:sp>
        <p:nvSpPr>
          <p:cNvPr id="41986" name="Fußzeilenplatzhalter 2">
            <a:extLst>
              <a:ext uri="{FF2B5EF4-FFF2-40B4-BE49-F238E27FC236}">
                <a16:creationId xmlns:a16="http://schemas.microsoft.com/office/drawing/2014/main" id="{30088E45-9EB6-7379-FA48-45016CDDD6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41987" name="Foliennummernplatzhalter 3">
            <a:extLst>
              <a:ext uri="{FF2B5EF4-FFF2-40B4-BE49-F238E27FC236}">
                <a16:creationId xmlns:a16="http://schemas.microsoft.com/office/drawing/2014/main" id="{8A40FDC1-0632-CCD9-475C-F0D87D1E97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BA860D-7369-45B9-9151-0F72A939A846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75FB872-C333-C23A-AA71-39FA893F4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476250"/>
            <a:ext cx="6192838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Produktkonzept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12" name="Tabelle 2">
            <a:extLst>
              <a:ext uri="{FF2B5EF4-FFF2-40B4-BE49-F238E27FC236}">
                <a16:creationId xmlns:a16="http://schemas.microsoft.com/office/drawing/2014/main" id="{2D1C5CEB-8555-FB16-62DB-3CA49F87CA6A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1792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162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3" marR="91443" marT="45666" marB="45666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3" marR="91443" marT="45666" marB="4566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4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Lösungsanforderungen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Anforderungen dokumentiert und priorisiert?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  Anforderungen vollständig und genügend detailliert dokumentiert?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666" marB="4566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Produktkonzept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Konzept des Produkts beschrieben?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 Produkt mit Lösungskomponenten beschrieben?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 Anforderungserfüllung beurteilt?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 Produktvarianten beurteilt?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666" marB="4566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2003" name="Gruppieren 7214">
            <a:extLst>
              <a:ext uri="{FF2B5EF4-FFF2-40B4-BE49-F238E27FC236}">
                <a16:creationId xmlns:a16="http://schemas.microsoft.com/office/drawing/2014/main" id="{6383D475-BA75-38D7-DB8D-8402FD6A3F7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71488"/>
            <a:chOff x="2680252" y="3872076"/>
            <a:chExt cx="161084" cy="163838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6D4901B4-4942-224A-30C3-B5947A33FBBE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322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65FAD8CC-92E1-03A2-22DB-B41408D5C40E}"/>
                </a:ext>
              </a:extLst>
            </p:cNvPr>
            <p:cNvSpPr txBox="1"/>
            <p:nvPr/>
          </p:nvSpPr>
          <p:spPr>
            <a:xfrm>
              <a:off x="2701287" y="3898555"/>
              <a:ext cx="79158" cy="137359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10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Fußzeilenplatzhalter 2">
            <a:extLst>
              <a:ext uri="{FF2B5EF4-FFF2-40B4-BE49-F238E27FC236}">
                <a16:creationId xmlns:a16="http://schemas.microsoft.com/office/drawing/2014/main" id="{DDFA1705-44C4-7DD6-C45C-C5AB2BE22B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43010" name="Foliennummernplatzhalter 3">
            <a:extLst>
              <a:ext uri="{FF2B5EF4-FFF2-40B4-BE49-F238E27FC236}">
                <a16:creationId xmlns:a16="http://schemas.microsoft.com/office/drawing/2014/main" id="{D5DD7E91-6C6D-25A6-25B6-C94C9EA448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3D4F916-F592-4318-B50F-5DE925523BB4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B4558E4-4357-AEC7-6389-C41D9016BF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490538"/>
            <a:ext cx="5287963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Detailspezifikation (a)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pSp>
        <p:nvGrpSpPr>
          <p:cNvPr id="43012" name="Gruppieren 7214">
            <a:extLst>
              <a:ext uri="{FF2B5EF4-FFF2-40B4-BE49-F238E27FC236}">
                <a16:creationId xmlns:a16="http://schemas.microsoft.com/office/drawing/2014/main" id="{6D1A769C-237C-079F-140D-1719CA2BEA9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71488"/>
            <a:chOff x="2680252" y="3872076"/>
            <a:chExt cx="161084" cy="163838"/>
          </a:xfrm>
        </p:grpSpPr>
        <p:sp>
          <p:nvSpPr>
            <p:cNvPr id="7" name="Kreis hellblau">
              <a:extLst>
                <a:ext uri="{FF2B5EF4-FFF2-40B4-BE49-F238E27FC236}">
                  <a16:creationId xmlns:a16="http://schemas.microsoft.com/office/drawing/2014/main" id="{BB1315ED-4A8B-AD1E-155B-6C81F31B3F4A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322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602F138C-DD5F-015B-883C-B5F0629AC2FD}"/>
                </a:ext>
              </a:extLst>
            </p:cNvPr>
            <p:cNvSpPr txBox="1"/>
            <p:nvPr/>
          </p:nvSpPr>
          <p:spPr>
            <a:xfrm>
              <a:off x="2701287" y="3898555"/>
              <a:ext cx="79158" cy="137359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11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43013" name="Inhaltsplatzhalter 2">
            <a:extLst>
              <a:ext uri="{FF2B5EF4-FFF2-40B4-BE49-F238E27FC236}">
                <a16:creationId xmlns:a16="http://schemas.microsoft.com/office/drawing/2014/main" id="{6B73948A-C355-D7C1-30A8-BD8010DF510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27088" y="1089025"/>
            <a:ext cx="7489825" cy="507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marL="263525" indent="-263525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628650" indent="-185738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982663" indent="-174625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2187575" indent="-3048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595563" indent="-3048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30527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5099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9671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424363" indent="-30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43014" name="Textfeld 9">
            <a:extLst>
              <a:ext uri="{FF2B5EF4-FFF2-40B4-BE49-F238E27FC236}">
                <a16:creationId xmlns:a16="http://schemas.microsoft.com/office/drawing/2014/main" id="{7F72FB90-F6DF-1ED9-653C-E799EB0DF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241425"/>
            <a:ext cx="7519987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1600" b="1"/>
              <a:t>Beschreibung der Detailspezifikation</a:t>
            </a:r>
          </a:p>
          <a:p>
            <a:endParaRPr lang="de-CH" altLang="de-DE" sz="1200"/>
          </a:p>
          <a:p>
            <a:r>
              <a:rPr lang="de-CH" altLang="de-DE" sz="1200"/>
              <a:t>Wo ist die Detailspezifikation abgelegt?</a:t>
            </a:r>
          </a:p>
          <a:p>
            <a:endParaRPr lang="de-CH" altLang="de-DE" sz="1200"/>
          </a:p>
          <a:p>
            <a:br>
              <a:rPr lang="de-CH" altLang="de-DE" sz="1200"/>
            </a:br>
            <a:endParaRPr lang="de-CH" altLang="de-DE" sz="1200"/>
          </a:p>
          <a:p>
            <a:endParaRPr lang="de-CH" altLang="de-DE" sz="1200"/>
          </a:p>
          <a:p>
            <a:endParaRPr lang="de-CH" altLang="de-DE" sz="1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Fußzeilenplatzhalter 2">
            <a:extLst>
              <a:ext uri="{FF2B5EF4-FFF2-40B4-BE49-F238E27FC236}">
                <a16:creationId xmlns:a16="http://schemas.microsoft.com/office/drawing/2014/main" id="{A7877385-4A48-3B16-3696-B0886F24FA7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44034" name="Foliennummernplatzhalter 3">
            <a:extLst>
              <a:ext uri="{FF2B5EF4-FFF2-40B4-BE49-F238E27FC236}">
                <a16:creationId xmlns:a16="http://schemas.microsoft.com/office/drawing/2014/main" id="{E244560C-DF7A-E318-D6A7-4A3FECB358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2C01676-45B0-4938-A8E3-677F53452DF6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48A6A5B-0158-DAF7-AC62-0543EC23B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476250"/>
            <a:ext cx="6192838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Vorabnahme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12" name="Tabelle 2">
            <a:extLst>
              <a:ext uri="{FF2B5EF4-FFF2-40B4-BE49-F238E27FC236}">
                <a16:creationId xmlns:a16="http://schemas.microsoft.com/office/drawing/2014/main" id="{CBEBF642-3FB2-266A-8B14-03E8CE267086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058863"/>
          <a:ext cx="8785225" cy="2730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281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3" marR="91443" marT="45702" marB="45702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3" marR="91443" marT="45702" marB="4570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Beschreibung der Organisation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Organisation gemäss Geschäftsmodell-, Organisations- sowie </a:t>
                      </a: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Prozessbeschreibung umgesetzt und bereit für Aktivierung?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02" marB="4570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7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Einführungsmassnahmen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Einführungsmassnahmen realisiert und bereit für Durchführung?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02" marB="4570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4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Produkt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Produkt entwickelt und angepasst?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02" marB="4570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7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Betrieb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Betriebsinfrastruktur und die Betriebsorganisation realisiert und bereit für Betriebsaktivierung?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02" marB="4570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6593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0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Abnahmeprotokoll</a:t>
                      </a:r>
                    </a:p>
                    <a:p>
                      <a:pPr marL="171450" indent="-171450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Char char="-"/>
                      </a:pPr>
                      <a:r>
                        <a:rPr lang="de-CH" sz="1200" b="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Mängel ausgewiesen?</a:t>
                      </a:r>
                    </a:p>
                    <a:p>
                      <a:pPr marL="171450" indent="-171450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Char char="-"/>
                      </a:pPr>
                      <a:r>
                        <a:rPr lang="de-CH" sz="1200" b="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Massnahmen mit Terminen und Verantwortlichkeiten für die Mängelbehebung festgelegt?</a:t>
                      </a:r>
                    </a:p>
                    <a:p>
                      <a:pPr marL="171450" indent="-171450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Char char="-"/>
                      </a:pPr>
                      <a:r>
                        <a:rPr lang="de-CH" sz="1200" b="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Verantwortliche für die Nutzung des Systems / Produkts in Tests und Abnahme einbezogen?</a:t>
                      </a:r>
                      <a:endParaRPr lang="de-CH" sz="1200" b="1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02" marB="4570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4059" name="Text Box 18">
            <a:extLst>
              <a:ext uri="{FF2B5EF4-FFF2-40B4-BE49-F238E27FC236}">
                <a16:creationId xmlns:a16="http://schemas.microsoft.com/office/drawing/2014/main" id="{1DD038D1-3A44-8EC5-D975-8BCD04A59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933825"/>
            <a:ext cx="8785225" cy="244157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200" b="1">
                <a:cs typeface="Times New Roman" panose="02020603050405020304" pitchFamily="18" charset="0"/>
              </a:rPr>
              <a:t>Meilenstein Vorabnahme</a:t>
            </a:r>
          </a:p>
          <a:p>
            <a:endParaRPr lang="de-DE" altLang="de-DE" sz="1000">
              <a:cs typeface="Times New Roman" panose="02020603050405020304" pitchFamily="18" charset="0"/>
            </a:endParaRPr>
          </a:p>
          <a:p>
            <a:r>
              <a:rPr lang="de-CH" altLang="de-DE" sz="1000">
                <a:cs typeface="Times New Roman" panose="02020603050405020304" pitchFamily="18" charset="0"/>
              </a:rPr>
              <a:t>Mängel:</a:t>
            </a:r>
          </a:p>
          <a:p>
            <a:endParaRPr lang="de-CH" altLang="de-DE" sz="1000">
              <a:cs typeface="Times New Roman" panose="02020603050405020304" pitchFamily="18" charset="0"/>
            </a:endParaRPr>
          </a:p>
          <a:p>
            <a:endParaRPr lang="de-CH" altLang="de-DE" sz="1000">
              <a:cs typeface="Times New Roman" panose="02020603050405020304" pitchFamily="18" charset="0"/>
            </a:endParaRPr>
          </a:p>
          <a:p>
            <a:endParaRPr lang="de-CH" altLang="de-DE" sz="1000">
              <a:cs typeface="Times New Roman" panose="02020603050405020304" pitchFamily="18" charset="0"/>
            </a:endParaRPr>
          </a:p>
          <a:p>
            <a:endParaRPr lang="de-CH" altLang="de-DE" sz="1000">
              <a:cs typeface="Times New Roman" panose="02020603050405020304" pitchFamily="18" charset="0"/>
            </a:endParaRPr>
          </a:p>
          <a:p>
            <a:br>
              <a:rPr lang="de-CH" altLang="de-DE" sz="1000">
                <a:cs typeface="Times New Roman" panose="02020603050405020304" pitchFamily="18" charset="0"/>
              </a:rPr>
            </a:br>
            <a:r>
              <a:rPr lang="de-CH" altLang="de-DE" sz="1000">
                <a:cs typeface="Times New Roman" panose="02020603050405020304" pitchFamily="18" charset="0"/>
              </a:rPr>
              <a:t>Bemerkungen: </a:t>
            </a:r>
            <a:br>
              <a:rPr lang="de-CH" altLang="de-DE" sz="1000">
                <a:cs typeface="Times New Roman" panose="02020603050405020304" pitchFamily="18" charset="0"/>
              </a:rPr>
            </a:br>
            <a:br>
              <a:rPr lang="de-CH" altLang="de-DE" sz="1000">
                <a:cs typeface="Times New Roman" panose="02020603050405020304" pitchFamily="18" charset="0"/>
              </a:rPr>
            </a:br>
            <a:endParaRPr lang="de-CH" altLang="de-DE" sz="1000">
              <a:cs typeface="Times New Roman" panose="02020603050405020304" pitchFamily="18" charset="0"/>
            </a:endParaRPr>
          </a:p>
        </p:txBody>
      </p:sp>
      <p:grpSp>
        <p:nvGrpSpPr>
          <p:cNvPr id="44060" name="Gruppieren 7214">
            <a:extLst>
              <a:ext uri="{FF2B5EF4-FFF2-40B4-BE49-F238E27FC236}">
                <a16:creationId xmlns:a16="http://schemas.microsoft.com/office/drawing/2014/main" id="{7B897C10-B38C-8B11-E17D-A4FA057E2F5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71488"/>
            <a:chOff x="2680252" y="3872076"/>
            <a:chExt cx="161084" cy="163838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BF20464D-D3B8-F32F-EFFC-BAFFEBD4A116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322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0294F84B-E409-01C7-E4B3-3460C61BA27B}"/>
                </a:ext>
              </a:extLst>
            </p:cNvPr>
            <p:cNvSpPr txBox="1"/>
            <p:nvPr/>
          </p:nvSpPr>
          <p:spPr>
            <a:xfrm>
              <a:off x="2701287" y="3898555"/>
              <a:ext cx="79158" cy="137359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12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Fußzeilenplatzhalter 2">
            <a:extLst>
              <a:ext uri="{FF2B5EF4-FFF2-40B4-BE49-F238E27FC236}">
                <a16:creationId xmlns:a16="http://schemas.microsoft.com/office/drawing/2014/main" id="{3CF2FFC2-F1CC-9397-2A27-AF6E8B43EB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45058" name="Foliennummernplatzhalter 3">
            <a:extLst>
              <a:ext uri="{FF2B5EF4-FFF2-40B4-BE49-F238E27FC236}">
                <a16:creationId xmlns:a16="http://schemas.microsoft.com/office/drawing/2014/main" id="{9F5DA6EE-55F0-B8B1-06BB-D157C199E2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ACEB4FC-D302-4867-9C9B-249BBC40A663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AA09CEC-6DD1-3C96-6D54-AEDDBF389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476250"/>
            <a:ext cx="6192838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Abnahme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sp>
        <p:nvSpPr>
          <p:cNvPr id="45060" name="Text Box 18">
            <a:extLst>
              <a:ext uri="{FF2B5EF4-FFF2-40B4-BE49-F238E27FC236}">
                <a16:creationId xmlns:a16="http://schemas.microsoft.com/office/drawing/2014/main" id="{B7A69AC1-7434-9EE3-B89A-0A1AFF68D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868863"/>
            <a:ext cx="8785225" cy="1506537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200" b="1">
                <a:cs typeface="Times New Roman" panose="02020603050405020304" pitchFamily="18" charset="0"/>
              </a:rPr>
              <a:t>Meilenstein Abnahme </a:t>
            </a:r>
          </a:p>
          <a:p>
            <a:endParaRPr lang="de-DE" altLang="de-DE" sz="1000">
              <a:cs typeface="Times New Roman" panose="02020603050405020304" pitchFamily="18" charset="0"/>
            </a:endParaRPr>
          </a:p>
          <a:p>
            <a:r>
              <a:rPr lang="de-CH" altLang="de-DE" sz="1000">
                <a:cs typeface="Times New Roman" panose="02020603050405020304" pitchFamily="18" charset="0"/>
              </a:rPr>
              <a:t>Mängel:</a:t>
            </a:r>
          </a:p>
          <a:p>
            <a:endParaRPr lang="de-CH" altLang="de-DE" sz="1000">
              <a:cs typeface="Times New Roman" panose="02020603050405020304" pitchFamily="18" charset="0"/>
            </a:endParaRPr>
          </a:p>
          <a:p>
            <a:endParaRPr lang="de-CH" altLang="de-DE" sz="1000">
              <a:cs typeface="Times New Roman" panose="02020603050405020304" pitchFamily="18" charset="0"/>
            </a:endParaRPr>
          </a:p>
          <a:p>
            <a:r>
              <a:rPr lang="de-CH" altLang="de-DE" sz="1000">
                <a:cs typeface="Times New Roman" panose="02020603050405020304" pitchFamily="18" charset="0"/>
              </a:rPr>
              <a:t>Bemerkungen:</a:t>
            </a: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9F2B2246-299B-85D0-0E03-2D4C3B38D310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23950"/>
          <a:ext cx="8785225" cy="36385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4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1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15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86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2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8838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dirty="0">
                          <a:solidFill>
                            <a:schemeClr val="bg1"/>
                          </a:solidFill>
                          <a:effectLst/>
                        </a:rPr>
                        <a:t>Nr.</a:t>
                      </a:r>
                      <a:endParaRPr lang="de-CH" sz="1200" b="1" dirty="0">
                        <a:solidFill>
                          <a:schemeClr val="bg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dirty="0">
                          <a:solidFill>
                            <a:schemeClr val="bg1"/>
                          </a:solidFill>
                          <a:effectLst/>
                        </a:rPr>
                        <a:t>Ergebnis</a:t>
                      </a:r>
                      <a:endParaRPr lang="de-CH" sz="1200" b="1" dirty="0">
                        <a:solidFill>
                          <a:schemeClr val="bg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dirty="0">
                          <a:solidFill>
                            <a:schemeClr val="bg1"/>
                          </a:solidFill>
                          <a:effectLst/>
                        </a:rPr>
                        <a:t>Kriterium</a:t>
                      </a:r>
                      <a:endParaRPr lang="de-CH" sz="1200" b="1" dirty="0">
                        <a:solidFill>
                          <a:schemeClr val="bg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dirty="0">
                          <a:solidFill>
                            <a:schemeClr val="bg1"/>
                          </a:solidFill>
                          <a:effectLst/>
                        </a:rPr>
                        <a:t>Bewertung</a:t>
                      </a:r>
                      <a:endParaRPr lang="de-CH" sz="1200" b="1" dirty="0">
                        <a:solidFill>
                          <a:schemeClr val="bg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dirty="0">
                          <a:solidFill>
                            <a:schemeClr val="bg1"/>
                          </a:solidFill>
                          <a:effectLst/>
                        </a:rPr>
                        <a:t>Verantwortlich</a:t>
                      </a:r>
                      <a:endParaRPr lang="de-CH" sz="1200" b="1" dirty="0">
                        <a:solidFill>
                          <a:schemeClr val="bg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dirty="0">
                          <a:solidFill>
                            <a:schemeClr val="bg1"/>
                          </a:solidFill>
                          <a:effectLst/>
                        </a:rPr>
                        <a:t>Datum</a:t>
                      </a:r>
                      <a:endParaRPr lang="de-CH" sz="1200" b="1" dirty="0">
                        <a:solidFill>
                          <a:schemeClr val="bg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926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dirty="0">
                          <a:effectLst/>
                        </a:rPr>
                        <a:t>01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Organisation aktiviert</a:t>
                      </a: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Wurde die Organisation aktiviert (wird gem. dieser gearbeitet)?</a:t>
                      </a:r>
                      <a:endParaRPr lang="de-CH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ja</a:t>
                      </a: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Peter Müller</a:t>
                      </a: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15.06.2022</a:t>
                      </a:r>
                    </a:p>
                  </a:txBody>
                  <a:tcPr marL="66661" marR="6666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5383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dirty="0">
                          <a:effectLst/>
                        </a:rPr>
                        <a:t>02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Einführungsmass-nahmen</a:t>
                      </a:r>
                    </a:p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durchgeführt</a:t>
                      </a: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Wurden die Einführungsmassnahmen erfolgreich durchgeführt?</a:t>
                      </a:r>
                      <a:endParaRPr lang="de-CH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>
                          <a:effectLst/>
                        </a:rPr>
                        <a:t> </a:t>
                      </a:r>
                      <a:endParaRPr lang="de-CH" sz="1200" i="1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>
                          <a:effectLst/>
                        </a:rPr>
                        <a:t> </a:t>
                      </a:r>
                      <a:endParaRPr lang="de-CH" sz="1200" i="1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>
                          <a:effectLst/>
                        </a:rPr>
                        <a:t> </a:t>
                      </a:r>
                      <a:endParaRPr lang="de-CH" sz="1200" i="1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915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dirty="0">
                          <a:effectLst/>
                        </a:rPr>
                        <a:t>03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Produkt aktiviert</a:t>
                      </a: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Wurde das Produkt aktiviert (wird es genutzt)?</a:t>
                      </a:r>
                      <a:endParaRPr lang="de-CH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>
                          <a:effectLst/>
                        </a:rPr>
                        <a:t> </a:t>
                      </a:r>
                      <a:endParaRPr lang="de-CH" sz="1200" i="1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>
                          <a:effectLst/>
                        </a:rPr>
                        <a:t> </a:t>
                      </a:r>
                      <a:endParaRPr lang="de-CH" sz="1200" i="1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>
                          <a:effectLst/>
                        </a:rPr>
                        <a:t> </a:t>
                      </a:r>
                      <a:endParaRPr lang="de-CH" sz="1200" i="1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915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dirty="0">
                          <a:effectLst/>
                        </a:rPr>
                        <a:t>04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System aktiviert</a:t>
                      </a: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Wurde das System aktiviert (wird des genutzt)?</a:t>
                      </a:r>
                      <a:endParaRPr lang="de-CH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>
                          <a:effectLst/>
                        </a:rPr>
                        <a:t> </a:t>
                      </a:r>
                      <a:endParaRPr lang="de-CH" sz="1200" i="1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>
                          <a:effectLst/>
                        </a:rPr>
                        <a:t> </a:t>
                      </a:r>
                      <a:endParaRPr lang="de-CH" sz="1200" i="1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>
                          <a:effectLst/>
                        </a:rPr>
                        <a:t> </a:t>
                      </a:r>
                      <a:endParaRPr lang="de-CH" sz="1200" i="1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721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dirty="0">
                          <a:effectLst/>
                        </a:rPr>
                        <a:t>05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Abnahmeprotokoll</a:t>
                      </a: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Mängel mit den Mängelklassen ausgewiesen?</a:t>
                      </a:r>
                      <a:endParaRPr lang="de-CH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>
                          <a:effectLst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>
                          <a:effectLst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>
                          <a:effectLst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926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dirty="0">
                          <a:effectLst/>
                        </a:rPr>
                        <a:t>06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Abnahmeprotokoll</a:t>
                      </a: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Massnahmen mit Terminen und Verantwortlichkeit für die Mängelbehebung festgelegt?</a:t>
                      </a:r>
                      <a:endParaRPr lang="de-CH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>
                          <a:effectLst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>
                          <a:effectLst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>
                          <a:effectLst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1926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dirty="0">
                          <a:effectLst/>
                        </a:rPr>
                        <a:t>07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Abnahmeprotokoll</a:t>
                      </a: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cs typeface="Arial" panose="020B0604020202020204" pitchFamily="34" charset="0"/>
                        </a:rPr>
                        <a:t>Verantwortliche für die Nutzung des Systems / Produkts in Tests und Abnahme einbezogen?</a:t>
                      </a:r>
                      <a:endParaRPr lang="de-CH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>
                          <a:effectLst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>
                          <a:effectLst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dirty="0">
                          <a:effectLst/>
                        </a:rPr>
                        <a:t> 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1" marR="66661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45126" name="Gruppieren 7214">
            <a:extLst>
              <a:ext uri="{FF2B5EF4-FFF2-40B4-BE49-F238E27FC236}">
                <a16:creationId xmlns:a16="http://schemas.microsoft.com/office/drawing/2014/main" id="{AEFB2638-8587-16BA-11BD-3022F77249B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71488"/>
            <a:chOff x="2680252" y="3872076"/>
            <a:chExt cx="161084" cy="163838"/>
          </a:xfrm>
        </p:grpSpPr>
        <p:sp>
          <p:nvSpPr>
            <p:cNvPr id="5" name="Kreis hellblau">
              <a:extLst>
                <a:ext uri="{FF2B5EF4-FFF2-40B4-BE49-F238E27FC236}">
                  <a16:creationId xmlns:a16="http://schemas.microsoft.com/office/drawing/2014/main" id="{FC1A5696-B0DF-9451-2FCB-302C4AE73B1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322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3BD6629-A16C-7EAF-2A83-6D5B6A0CD8AD}"/>
                </a:ext>
              </a:extLst>
            </p:cNvPr>
            <p:cNvSpPr txBox="1"/>
            <p:nvPr/>
          </p:nvSpPr>
          <p:spPr>
            <a:xfrm>
              <a:off x="2701287" y="3898555"/>
              <a:ext cx="79158" cy="137359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13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el 1">
            <a:extLst>
              <a:ext uri="{FF2B5EF4-FFF2-40B4-BE49-F238E27FC236}">
                <a16:creationId xmlns:a16="http://schemas.microsoft.com/office/drawing/2014/main" id="{A97CB9ED-DFA8-FCA8-D43E-495926EE7E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Phasenbericht Konzept (k)</a:t>
            </a:r>
          </a:p>
        </p:txBody>
      </p:sp>
      <p:sp>
        <p:nvSpPr>
          <p:cNvPr id="46082" name="Fußzeilenplatzhalter 2">
            <a:extLst>
              <a:ext uri="{FF2B5EF4-FFF2-40B4-BE49-F238E27FC236}">
                <a16:creationId xmlns:a16="http://schemas.microsoft.com/office/drawing/2014/main" id="{3E017584-C6BE-BEA8-D080-D78CD16EF77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46083" name="Foliennummernplatzhalter 3">
            <a:extLst>
              <a:ext uri="{FF2B5EF4-FFF2-40B4-BE49-F238E27FC236}">
                <a16:creationId xmlns:a16="http://schemas.microsoft.com/office/drawing/2014/main" id="{088593CC-9C00-9BCB-53A0-BED7849010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F9804BB-83D2-4BC0-8B72-8B77260DB11D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46084" name="Rectangle 315">
            <a:extLst>
              <a:ext uri="{FF2B5EF4-FFF2-40B4-BE49-F238E27FC236}">
                <a16:creationId xmlns:a16="http://schemas.microsoft.com/office/drawing/2014/main" id="{56F8F0B8-CD5A-89E7-F866-AAEE1AC05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aphicFrame>
        <p:nvGraphicFramePr>
          <p:cNvPr id="2" name="Tabelle 2">
            <a:extLst>
              <a:ext uri="{FF2B5EF4-FFF2-40B4-BE49-F238E27FC236}">
                <a16:creationId xmlns:a16="http://schemas.microsoft.com/office/drawing/2014/main" id="{25E72A52-E313-D9DF-8CFA-FC62CC64551F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5172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997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4" marR="91444" marT="45727" marB="45727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Strategiebezug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Sind die Projektziele in Übereinstimmung mit der Strategie der Stammorganisation?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Einhaltung von Vorgaben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Sind die Vorgaben eingehalten oder gibt es Abweichungen? Ggfs. Bestätigungen der zuständigen Stellen einholen.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9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Nutzen und Wirtschaftlichkeit</a:t>
                      </a:r>
                      <a:b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Hinweis auf Umsetzungsauftrag, Neuberechnung der Wirtschaftlichkeit gemäss den Vorgaben der Stammorganisation: in der Regel Investitionskosten (inkl. Projektkosten) und Aufwand für Betrieb inkl. Abschreibungen auf investiertes Kapital, versus quantifizierbaren Nutzen; sowie Imponderabilien (nicht quantifizierbarer = qualitativer Nutzen).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Rechtliche Grundlagen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Erläuterung von Veränderungen bezüglich Rechtsgrundlagen oder Bestätigung der weiteren Gültigkeit.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Planung und Organisation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Hinweis auf Statusbericht betreffend Soll/Ist-Vergleich und Prognosen: Termine, Kosten, Personalaufwand und Ergebnisse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5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Prognose der Zielerreichung und Lösung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Systemziele und Vorgehensziele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Risiken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Risikobeurteilung bei Phasenabschluss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4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Fazit und Anträge</a:t>
                      </a: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46117" name="Gruppieren 7214">
            <a:extLst>
              <a:ext uri="{FF2B5EF4-FFF2-40B4-BE49-F238E27FC236}">
                <a16:creationId xmlns:a16="http://schemas.microsoft.com/office/drawing/2014/main" id="{3DA22A4F-0510-CD19-5838-D7D09F17FA8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71488"/>
            <a:chOff x="2680252" y="3872076"/>
            <a:chExt cx="161084" cy="163838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CE51C133-D1BA-EE1F-F447-72600370BA58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322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70A778EC-05A0-03C8-AED7-BC418D0E87E7}"/>
                </a:ext>
              </a:extLst>
            </p:cNvPr>
            <p:cNvSpPr txBox="1"/>
            <p:nvPr/>
          </p:nvSpPr>
          <p:spPr>
            <a:xfrm>
              <a:off x="2701287" y="3898555"/>
              <a:ext cx="79158" cy="137359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14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el 1">
            <a:extLst>
              <a:ext uri="{FF2B5EF4-FFF2-40B4-BE49-F238E27FC236}">
                <a16:creationId xmlns:a16="http://schemas.microsoft.com/office/drawing/2014/main" id="{B98E4CE9-FFAD-47EE-B0E7-3189B4C39C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278312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Phasenbericht Realisierung (k)</a:t>
            </a:r>
          </a:p>
        </p:txBody>
      </p:sp>
      <p:sp>
        <p:nvSpPr>
          <p:cNvPr id="47106" name="Fußzeilenplatzhalter 2">
            <a:extLst>
              <a:ext uri="{FF2B5EF4-FFF2-40B4-BE49-F238E27FC236}">
                <a16:creationId xmlns:a16="http://schemas.microsoft.com/office/drawing/2014/main" id="{19B5CAD2-3C9B-7B3A-F874-D137A7F48F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47107" name="Foliennummernplatzhalter 3">
            <a:extLst>
              <a:ext uri="{FF2B5EF4-FFF2-40B4-BE49-F238E27FC236}">
                <a16:creationId xmlns:a16="http://schemas.microsoft.com/office/drawing/2014/main" id="{85CC35C1-DD14-58BF-E67C-A09FC166CA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F59FF1D-24AD-4A2F-BC66-068A54FE8060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47108" name="Rectangle 315">
            <a:extLst>
              <a:ext uri="{FF2B5EF4-FFF2-40B4-BE49-F238E27FC236}">
                <a16:creationId xmlns:a16="http://schemas.microsoft.com/office/drawing/2014/main" id="{1323AA31-7A27-55F4-182F-FEAA1BCA2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aphicFrame>
        <p:nvGraphicFramePr>
          <p:cNvPr id="2" name="Tabelle 2">
            <a:extLst>
              <a:ext uri="{FF2B5EF4-FFF2-40B4-BE49-F238E27FC236}">
                <a16:creationId xmlns:a16="http://schemas.microsoft.com/office/drawing/2014/main" id="{70824091-981B-A139-2108-420069CC6C79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5172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997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4" marR="91444" marT="45727" marB="45727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Strategiebezug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Sind die Projektziele in Übereinstimmung mit der Strategie der Stammorganisation?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Einhaltung von Vorgaben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Sind die Vorgaben eingehalten oder gibt es Abweichungen? Ggfs. Bestätigungen der zuständigen Stellen einholen.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9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Nutzen und Wirtschaftlichkeit</a:t>
                      </a:r>
                      <a:b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Hinweis auf Umsetzungsauftrag, Neuberechnung der Wirtschaftlichkeit gemäss den Vorgaben der Stammorganisation: in der Regel Investitionskosten (inkl. Projektkosten) und Aufwand für Betrieb inkl. Abschreibungen auf investiertes Kapital, versus quantifizierbaren Nutzen; sowie Imponderabilien (nicht quantifizierbarer = qualitativer Nutzen).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Rechtliche Grundlagen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Erläuterung von Veränderungen bezüglich Rechtsgrundlagen oder Bestätigung der weiteren Gültigkeit.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Planung und Organisation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Hinweis auf Statusbericht betreffend Soll/Ist-Vergleich und Prognosen: Termine, Kosten, Personalaufwand und Ergebnisse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5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Prognose der Zielerreichung und Lösung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Systemziele und Vorgehensziele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Risiken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Risikobeurteilung bei Phasenabschluss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4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Fazit und Anträge</a:t>
                      </a: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47141" name="Gruppieren 7214">
            <a:extLst>
              <a:ext uri="{FF2B5EF4-FFF2-40B4-BE49-F238E27FC236}">
                <a16:creationId xmlns:a16="http://schemas.microsoft.com/office/drawing/2014/main" id="{B4E13872-3E6B-643F-709B-36220BA2B2B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71488"/>
            <a:chOff x="2680252" y="3872076"/>
            <a:chExt cx="161084" cy="163838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1977BE86-D7AD-C16E-32C3-FBB21DF46F1A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322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DBE41877-30AC-E40E-3080-DD532E7B5391}"/>
                </a:ext>
              </a:extLst>
            </p:cNvPr>
            <p:cNvSpPr txBox="1"/>
            <p:nvPr/>
          </p:nvSpPr>
          <p:spPr>
            <a:xfrm>
              <a:off x="2701287" y="3898555"/>
              <a:ext cx="79158" cy="137359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15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el 1">
            <a:extLst>
              <a:ext uri="{FF2B5EF4-FFF2-40B4-BE49-F238E27FC236}">
                <a16:creationId xmlns:a16="http://schemas.microsoft.com/office/drawing/2014/main" id="{AC89AF65-B679-375D-935E-D454350D1D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Phasenbericht Einführung (k)</a:t>
            </a:r>
          </a:p>
        </p:txBody>
      </p:sp>
      <p:sp>
        <p:nvSpPr>
          <p:cNvPr id="48130" name="Fußzeilenplatzhalter 2">
            <a:extLst>
              <a:ext uri="{FF2B5EF4-FFF2-40B4-BE49-F238E27FC236}">
                <a16:creationId xmlns:a16="http://schemas.microsoft.com/office/drawing/2014/main" id="{874F2152-9F16-2815-5886-918471668F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48131" name="Foliennummernplatzhalter 3">
            <a:extLst>
              <a:ext uri="{FF2B5EF4-FFF2-40B4-BE49-F238E27FC236}">
                <a16:creationId xmlns:a16="http://schemas.microsoft.com/office/drawing/2014/main" id="{CAB71ED9-D26B-48AE-D531-6AFB6C6959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B82C27D-12F1-4ABA-9D09-65D14BC4447B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48132" name="Rectangle 315">
            <a:extLst>
              <a:ext uri="{FF2B5EF4-FFF2-40B4-BE49-F238E27FC236}">
                <a16:creationId xmlns:a16="http://schemas.microsoft.com/office/drawing/2014/main" id="{382DB029-46BB-19A8-4B4F-18B41B9BA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aphicFrame>
        <p:nvGraphicFramePr>
          <p:cNvPr id="2" name="Tabelle 2">
            <a:extLst>
              <a:ext uri="{FF2B5EF4-FFF2-40B4-BE49-F238E27FC236}">
                <a16:creationId xmlns:a16="http://schemas.microsoft.com/office/drawing/2014/main" id="{C67615B0-FEE6-6E66-FDDD-19856B727B03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5172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997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4" marR="91444" marT="45727" marB="45727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Strategiebezug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Sind die Projektziele in Übereinstimmung mit der Strategie der Stammorganisation?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Einhaltung von Vorgaben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Sind die Vorgaben eingehalten oder gibt es Abweichungen? Ggfs. Bestätigungen der zuständigen Stellen einholen.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9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Nutzen und Wirtschaftlichkeit</a:t>
                      </a:r>
                      <a:b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Hinweis auf Umsetzungsauftrag, Neuberechnung der Wirtschaftlichkeit gemäss den Vorgaben der Stammorganisation: in der Regel Investitionskosten (inkl. Projektkosten) und Aufwand für Betrieb inkl. Abschreibungen auf investiertes Kapital, versus quantifizierbaren Nutzen; sowie Imponderabilien (nicht quantifizierbarer = qualitativer Nutzen).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Rechtliche Grundlagen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Erläuterung von Veränderungen bezüglich Rechtsgrundlagen oder Bestätigung der weiteren Gültigkeit.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Planung und Organisation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Hinweis auf Statusbericht betreffend Soll/Ist-Vergleich und Prognosen: Termine, Kosten, Personalaufwand und Ergebnisse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5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Prognose der Zielerreichung und Lösung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Systemziele und Vorgehensziele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Risiken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Risikobeurteilung bei Phasenabschluss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4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Fazit und Anträge</a:t>
                      </a: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48165" name="Gruppieren 7214">
            <a:extLst>
              <a:ext uri="{FF2B5EF4-FFF2-40B4-BE49-F238E27FC236}">
                <a16:creationId xmlns:a16="http://schemas.microsoft.com/office/drawing/2014/main" id="{0B8B08AC-DB58-1992-E7FD-35BDD4A1F4A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71488"/>
            <a:chOff x="2680252" y="3872076"/>
            <a:chExt cx="161084" cy="163838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5741BAFF-3D81-55AB-2CE8-D39CCDB8B88E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322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48EDBE78-6D4B-F3C2-91F8-EC007C30E179}"/>
                </a:ext>
              </a:extLst>
            </p:cNvPr>
            <p:cNvSpPr txBox="1"/>
            <p:nvPr/>
          </p:nvSpPr>
          <p:spPr>
            <a:xfrm>
              <a:off x="2701287" y="3898555"/>
              <a:ext cx="79158" cy="137359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16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el 1">
            <a:extLst>
              <a:ext uri="{FF2B5EF4-FFF2-40B4-BE49-F238E27FC236}">
                <a16:creationId xmlns:a16="http://schemas.microsoft.com/office/drawing/2014/main" id="{E86A7101-3405-970B-A9AF-41A5215107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Releasebericht (a) Rel. Nr.01</a:t>
            </a:r>
          </a:p>
        </p:txBody>
      </p:sp>
      <p:sp>
        <p:nvSpPr>
          <p:cNvPr id="49154" name="Fußzeilenplatzhalter 2">
            <a:extLst>
              <a:ext uri="{FF2B5EF4-FFF2-40B4-BE49-F238E27FC236}">
                <a16:creationId xmlns:a16="http://schemas.microsoft.com/office/drawing/2014/main" id="{3C0F8896-8F4A-71A1-AEFF-0D8CE3CF62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49155" name="Foliennummernplatzhalter 3">
            <a:extLst>
              <a:ext uri="{FF2B5EF4-FFF2-40B4-BE49-F238E27FC236}">
                <a16:creationId xmlns:a16="http://schemas.microsoft.com/office/drawing/2014/main" id="{57967778-695B-FBCD-7D6A-BE47106DD0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596BEA9-62BB-499F-A4BA-CACF07309597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49156" name="Rectangle 315">
            <a:extLst>
              <a:ext uri="{FF2B5EF4-FFF2-40B4-BE49-F238E27FC236}">
                <a16:creationId xmlns:a16="http://schemas.microsoft.com/office/drawing/2014/main" id="{B1912CFE-6DD3-F3FA-E863-4CE73162D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aphicFrame>
        <p:nvGraphicFramePr>
          <p:cNvPr id="2" name="Tabelle 2">
            <a:extLst>
              <a:ext uri="{FF2B5EF4-FFF2-40B4-BE49-F238E27FC236}">
                <a16:creationId xmlns:a16="http://schemas.microsoft.com/office/drawing/2014/main" id="{EB1ACE17-210D-4509-617C-CEC473F0A49A}"/>
              </a:ext>
            </a:extLst>
          </p:cNvPr>
          <p:cNvGraphicFramePr>
            <a:graphicFrameLocks noGrp="1"/>
          </p:cNvGraphicFramePr>
          <p:nvPr/>
        </p:nvGraphicFramePr>
        <p:xfrm>
          <a:off x="250825" y="1023938"/>
          <a:ext cx="8785225" cy="5387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824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4" marR="91444" marT="45736" marB="45736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4" marR="91444" marT="45736" marB="4573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5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Strategiebezug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Sind die Projektziele aufgrund neuer Erkenntnisse noch in Übereinstimmung mit der Strategie der Stammorganisation?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36" marB="4573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5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Einhaltung der Vorgaben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Sind die Vorgaben eingehalten oder gibt es Abweichungen? Ggfs. Bestätigungen der </a:t>
                      </a:r>
                      <a:r>
                        <a:rPr lang="de-DE" sz="1200" i="1" kern="120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zuständi</a:t>
                      </a: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-gen Stellen einholen.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36" marB="4573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57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Nutzen und Wirtschaftlichkeit</a:t>
                      </a:r>
                      <a:b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Machbarkeit und Nutzen des Projekts aufgrund neuer Erkenntnisse prüfen. Ist die Wirtschaftlichkeit immer noch gegeben? Neuberechnung der Wirtschaftlichkeit </a:t>
                      </a:r>
                      <a:r>
                        <a:rPr lang="de-DE" sz="1200" i="1" kern="120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gemäss</a:t>
                      </a: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den Vorgaben der Stammorganisation: in der Regel Investitionskosten (inkl. Projektkosten) und Aufwand für Betrieb inkl. Abschreibungen auf investiertes Kapital, versus quantifizierbaren Nutzen; sowie Imponderabilien (nicht quantifizierbarer = qualitativer Nutzen).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36" marB="4573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Inhalt des Releases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Dokumentupload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36" marB="4573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4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Bekannte Fehler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Dokumentupload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36" marB="4573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3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Burn-Down-Diagramm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Wie viele Ressourcen wurden bis anhin gebraucht, welcher Aufwand ist noch zu leisten?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36" marB="4573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31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Risiken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Risikoanalyse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36" marB="4573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974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Fazit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Basierend auf dem vorliegenden </a:t>
                      </a:r>
                      <a:r>
                        <a:rPr lang="de-DE" sz="1200" i="1" kern="120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Releasebericht</a:t>
                      </a: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wird die Freigabe dieses Releases beantragt, können die angestrebten Projektziele nicht erreicht werden, ist die Abnahme des vorliegenden </a:t>
                      </a:r>
                      <a:r>
                        <a:rPr lang="de-DE" sz="1200" i="1" kern="120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Releaseberichts</a:t>
                      </a: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abzulehnen und entsprechende </a:t>
                      </a:r>
                      <a:r>
                        <a:rPr lang="de-DE" sz="1200" i="1" kern="120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Korrekturmassnahmen</a:t>
                      </a: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sind festzulegen. Können die angestrebten Projektziele nicht erreicht werden und es ist nicht davon auszugehen, dass dies mit entsprechenden </a:t>
                      </a:r>
                      <a:r>
                        <a:rPr lang="de-DE" sz="1200" i="1" kern="120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Korrekturmassnahmen</a:t>
                      </a:r>
                      <a:r>
                        <a:rPr lang="de-DE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zu erreichen ist, wird empfohlen, das Projekt abzubrechen (Projektabbruch)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36" marB="4573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49189" name="Gruppieren 7214">
            <a:extLst>
              <a:ext uri="{FF2B5EF4-FFF2-40B4-BE49-F238E27FC236}">
                <a16:creationId xmlns:a16="http://schemas.microsoft.com/office/drawing/2014/main" id="{1BFAC4A9-A248-7B1A-CECF-BA1F21D0995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71488"/>
            <a:chOff x="2680252" y="3872076"/>
            <a:chExt cx="161084" cy="163838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B157CE64-AD7C-E1E4-1B66-B2993F5EA27A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322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4BE0692F-9980-9169-C150-DA9F638542D3}"/>
                </a:ext>
              </a:extLst>
            </p:cNvPr>
            <p:cNvSpPr txBox="1"/>
            <p:nvPr/>
          </p:nvSpPr>
          <p:spPr>
            <a:xfrm>
              <a:off x="2701287" y="3898555"/>
              <a:ext cx="79158" cy="137359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17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el 1">
            <a:extLst>
              <a:ext uri="{FF2B5EF4-FFF2-40B4-BE49-F238E27FC236}">
                <a16:creationId xmlns:a16="http://schemas.microsoft.com/office/drawing/2014/main" id="{BCB3E1FA-AC80-09E4-14B7-A5F543AC15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Phasenbericht Umsetzung (a)</a:t>
            </a:r>
          </a:p>
        </p:txBody>
      </p:sp>
      <p:sp>
        <p:nvSpPr>
          <p:cNvPr id="50178" name="Fußzeilenplatzhalter 2">
            <a:extLst>
              <a:ext uri="{FF2B5EF4-FFF2-40B4-BE49-F238E27FC236}">
                <a16:creationId xmlns:a16="http://schemas.microsoft.com/office/drawing/2014/main" id="{0E236936-038D-1A2D-D791-312D8678D2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50179" name="Foliennummernplatzhalter 3">
            <a:extLst>
              <a:ext uri="{FF2B5EF4-FFF2-40B4-BE49-F238E27FC236}">
                <a16:creationId xmlns:a16="http://schemas.microsoft.com/office/drawing/2014/main" id="{8ED371EF-0157-92AD-D0A0-3F04B5570C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42901D4-691E-4488-93DF-19346B415A2C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50180" name="Rectangle 315">
            <a:extLst>
              <a:ext uri="{FF2B5EF4-FFF2-40B4-BE49-F238E27FC236}">
                <a16:creationId xmlns:a16="http://schemas.microsoft.com/office/drawing/2014/main" id="{12FA9BB9-E370-9B85-7F44-8DA06C3D2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aphicFrame>
        <p:nvGraphicFramePr>
          <p:cNvPr id="2" name="Tabelle 2">
            <a:extLst>
              <a:ext uri="{FF2B5EF4-FFF2-40B4-BE49-F238E27FC236}">
                <a16:creationId xmlns:a16="http://schemas.microsoft.com/office/drawing/2014/main" id="{76F65170-B694-AF5E-6F99-BABEB3286983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5172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997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4" marR="91444" marT="45727" marB="45727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Strategiebezug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Sind die Projektziele in Übereinstimmung mit der Strategie der Stammorganisation?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Einhaltung von Vorgaben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Sind die Vorgaben eingehalten oder gibt es Abweichungen? Ggfs. Bestätigungen der zuständigen Stellen einholen.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9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Nutzen und Wirtschaftlichkeit</a:t>
                      </a:r>
                      <a:b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Hinweis auf Umsetzungsauftrag, Neuberechnung der Wirtschaftlichkeit gemäss den Vorgaben der Stammorganisation: in der Regel Investitionskosten (inkl. Projektkosten) und Aufwand für Betrieb inkl. Abschreibungen auf investiertes Kapital, versus quantifizierbaren Nutzen; sowie Imponderabilien (nicht quantifizierbarer = qualitativer Nutzen).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Rechtliche Grundlagen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Erläuterung von Veränderungen bezüglich Rechtsgrundlagen oder Bestätigung der weiteren Gültigkeit.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Planung und Organisation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Hinweis auf Statusbericht betreffend Soll/Ist-Vergleich und Prognosen: Termine, Kosten, Personalaufwand und Ergebnisse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5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Prognose der Zielerreichung und Lösung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Systemziele und Vorgehensziele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Risiken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00" dirty="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Risikobeurteilung bei Phasenabschluss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4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Fazit und Anträge</a:t>
                      </a: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4" marR="91444" marT="45727" marB="45727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50213" name="Gruppieren 7214">
            <a:extLst>
              <a:ext uri="{FF2B5EF4-FFF2-40B4-BE49-F238E27FC236}">
                <a16:creationId xmlns:a16="http://schemas.microsoft.com/office/drawing/2014/main" id="{34C2E42F-1C26-B314-D352-0254984A45A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71488"/>
            <a:chOff x="2680252" y="3872076"/>
            <a:chExt cx="161084" cy="163838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EE4F391A-0554-BF4C-6E19-6897A7CE2857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322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6836FA04-5C02-C443-FEC0-D71EAE0C1F6B}"/>
                </a:ext>
              </a:extLst>
            </p:cNvPr>
            <p:cNvSpPr txBox="1"/>
            <p:nvPr/>
          </p:nvSpPr>
          <p:spPr>
            <a:xfrm>
              <a:off x="2701287" y="3898555"/>
              <a:ext cx="79158" cy="137359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18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Fußzeilenplatzhalter 2">
            <a:extLst>
              <a:ext uri="{FF2B5EF4-FFF2-40B4-BE49-F238E27FC236}">
                <a16:creationId xmlns:a16="http://schemas.microsoft.com/office/drawing/2014/main" id="{A50145D4-792A-70E3-6DA8-392D1422D7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51202" name="Foliennummernplatzhalter 3">
            <a:extLst>
              <a:ext uri="{FF2B5EF4-FFF2-40B4-BE49-F238E27FC236}">
                <a16:creationId xmlns:a16="http://schemas.microsoft.com/office/drawing/2014/main" id="{70B1490A-AF77-1CA8-ACFC-84C3C2EE83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3394AF4-4788-4DFA-8383-B5982B52B6F5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97A28D-50F3-9B9A-7F54-F7C8C7FE9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0925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Änderungsantrag (k)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DCC6EC93-76E9-9B97-CE19-744582728C44}"/>
              </a:ext>
            </a:extLst>
          </p:cNvPr>
          <p:cNvGraphicFramePr>
            <a:graphicFrameLocks noGrp="1"/>
          </p:cNvGraphicFramePr>
          <p:nvPr/>
        </p:nvGraphicFramePr>
        <p:xfrm>
          <a:off x="971550" y="1196975"/>
          <a:ext cx="7345363" cy="4824413"/>
        </p:xfrm>
        <a:graphic>
          <a:graphicData uri="http://schemas.openxmlformats.org/drawingml/2006/table">
            <a:tbl>
              <a:tblPr firstRow="1" firstCol="1" bandRow="1"/>
              <a:tblGrid>
                <a:gridCol w="231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8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7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Änderungsantrag-Nr.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Nr. 001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7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Antragsteller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Abteilung xyz, Karl Mayer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7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Antragsdatum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01.01.2023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9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Änderungsbeschreibung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Kundenadresse: Zusatzadresse Konzern ergänzen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498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Angaben zur Ausführung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Kunden muss eine übergeordnete Adresse einer übergeordneten Organisation (z.B. Konzern) zugeordnet werden können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498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Lösungsvorschlag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Bezug Kunden-ID zu einer anderen Kunden-ID, neues Attribut Konzern, Zirkulärbezüge bei Eingabe verhindern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99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Beurteilung der Auswirkungen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Anpassung Entwickler, ergänzen Testfallbeschreibung im Testkonzept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780">
                <a:tc>
                  <a:txBody>
                    <a:bodyPr/>
                    <a:lstStyle/>
                    <a:p>
                      <a:pPr marL="0" lvl="0" indent="-34290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CH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Aufwand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Tag (Entwicklung)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780">
                <a:tc>
                  <a:txBody>
                    <a:bodyPr/>
                    <a:lstStyle/>
                    <a:p>
                      <a:pPr marL="0" lvl="0" indent="-34290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CH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Kosten CHF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1'200.-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780">
                <a:tc>
                  <a:txBody>
                    <a:bodyPr/>
                    <a:lstStyle/>
                    <a:p>
                      <a:pPr marL="0" lvl="0" indent="-34290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CH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Termin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Woche ab Freigabe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7780">
                <a:tc>
                  <a:txBody>
                    <a:bodyPr/>
                    <a:lstStyle/>
                    <a:p>
                      <a:pPr marL="0" lvl="0" indent="-34290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CH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Risiken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klein</a:t>
                      </a: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51242" name="Gruppieren 7214">
            <a:extLst>
              <a:ext uri="{FF2B5EF4-FFF2-40B4-BE49-F238E27FC236}">
                <a16:creationId xmlns:a16="http://schemas.microsoft.com/office/drawing/2014/main" id="{B6FEBBD1-19EA-3D97-34DB-F5A6B390691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71488"/>
            <a:chOff x="2680252" y="3872076"/>
            <a:chExt cx="161084" cy="163838"/>
          </a:xfrm>
        </p:grpSpPr>
        <p:sp>
          <p:nvSpPr>
            <p:cNvPr id="5" name="Kreis hellblau">
              <a:extLst>
                <a:ext uri="{FF2B5EF4-FFF2-40B4-BE49-F238E27FC236}">
                  <a16:creationId xmlns:a16="http://schemas.microsoft.com/office/drawing/2014/main" id="{C573E616-AADF-7BB6-9667-538187E615D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322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8704540C-3CA7-F591-7EF0-BB333B9A5135}"/>
                </a:ext>
              </a:extLst>
            </p:cNvPr>
            <p:cNvSpPr txBox="1"/>
            <p:nvPr/>
          </p:nvSpPr>
          <p:spPr>
            <a:xfrm>
              <a:off x="2701287" y="3898555"/>
              <a:ext cx="79158" cy="137359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19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Fußzeilenplatzhalter 2">
            <a:extLst>
              <a:ext uri="{FF2B5EF4-FFF2-40B4-BE49-F238E27FC236}">
                <a16:creationId xmlns:a16="http://schemas.microsoft.com/office/drawing/2014/main" id="{C34C4A28-7FD3-C512-9A7A-64E090C993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52226" name="Foliennummernplatzhalter 3">
            <a:extLst>
              <a:ext uri="{FF2B5EF4-FFF2-40B4-BE49-F238E27FC236}">
                <a16:creationId xmlns:a16="http://schemas.microsoft.com/office/drawing/2014/main" id="{46DBB68A-46A3-5BFC-B2FE-33A63A865D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301E1E5-6CE6-432B-B349-0F735C3EC028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5E997D3-7087-B178-50C3-A901A9455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0925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Änderungsstatusliste</a:t>
            </a: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76E0964E-FE9F-6EED-1B81-E5C7B722BAAC}"/>
              </a:ext>
            </a:extLst>
          </p:cNvPr>
          <p:cNvGraphicFramePr>
            <a:graphicFrameLocks noGrp="1"/>
          </p:cNvGraphicFramePr>
          <p:nvPr/>
        </p:nvGraphicFramePr>
        <p:xfrm>
          <a:off x="647700" y="1484313"/>
          <a:ext cx="7848600" cy="3684587"/>
        </p:xfrm>
        <a:graphic>
          <a:graphicData uri="http://schemas.openxmlformats.org/drawingml/2006/table">
            <a:tbl>
              <a:tblPr firstRow="1" firstCol="1" bandRow="1"/>
              <a:tblGrid>
                <a:gridCol w="323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87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37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22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501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Nr.</a:t>
                      </a: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Eingangsdatum</a:t>
                      </a: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Änderung / </a:t>
                      </a:r>
                      <a:b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Kurzbeschreibung</a:t>
                      </a: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E2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Änderungsdatum</a:t>
                      </a: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E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989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kern="120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15.5.2022</a:t>
                      </a: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GUI Änderung </a:t>
                      </a: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Umgesetzt</a:t>
                      </a: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30.5.2022</a:t>
                      </a: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989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02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989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03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347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347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347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347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347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347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347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347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347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6664" marR="666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pSp>
        <p:nvGrpSpPr>
          <p:cNvPr id="52314" name="Gruppieren 7214">
            <a:extLst>
              <a:ext uri="{FF2B5EF4-FFF2-40B4-BE49-F238E27FC236}">
                <a16:creationId xmlns:a16="http://schemas.microsoft.com/office/drawing/2014/main" id="{3DDA1B26-15D8-F179-245B-E473E6478BD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71488"/>
            <a:chOff x="2680252" y="3872076"/>
            <a:chExt cx="161084" cy="163838"/>
          </a:xfrm>
        </p:grpSpPr>
        <p:sp>
          <p:nvSpPr>
            <p:cNvPr id="5" name="Kreis hellblau">
              <a:extLst>
                <a:ext uri="{FF2B5EF4-FFF2-40B4-BE49-F238E27FC236}">
                  <a16:creationId xmlns:a16="http://schemas.microsoft.com/office/drawing/2014/main" id="{DD0F7C6C-63A3-919B-0C57-2C317A85B0C5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322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7A537B6C-FCC0-1253-54C7-D5BD07D8B8BB}"/>
                </a:ext>
              </a:extLst>
            </p:cNvPr>
            <p:cNvSpPr txBox="1"/>
            <p:nvPr/>
          </p:nvSpPr>
          <p:spPr>
            <a:xfrm>
              <a:off x="2701287" y="3898555"/>
              <a:ext cx="79158" cy="137359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20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Fußzeilenplatzhalter 2">
            <a:extLst>
              <a:ext uri="{FF2B5EF4-FFF2-40B4-BE49-F238E27FC236}">
                <a16:creationId xmlns:a16="http://schemas.microsoft.com/office/drawing/2014/main" id="{8DC37D67-23E7-65E9-42BE-A752D8C52D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53250" name="Foliennummernplatzhalter 3">
            <a:extLst>
              <a:ext uri="{FF2B5EF4-FFF2-40B4-BE49-F238E27FC236}">
                <a16:creationId xmlns:a16="http://schemas.microsoft.com/office/drawing/2014/main" id="{3E5BFC26-15B0-0BDA-FF86-D4370B32CC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2635C4F-7D6C-432F-8D2F-1827FC9CD720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5253531-1C26-2D77-D97B-0AD0B4A40A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0925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Projektschlussbeurteilung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A42A4F15-FF5A-FA11-DBD6-58319A0FA0AE}"/>
              </a:ext>
            </a:extLst>
          </p:cNvPr>
          <p:cNvGraphicFramePr>
            <a:graphicFrameLocks noGrp="1"/>
          </p:cNvGraphicFramePr>
          <p:nvPr/>
        </p:nvGraphicFramePr>
        <p:xfrm>
          <a:off x="250825" y="887413"/>
          <a:ext cx="8785225" cy="5527675"/>
        </p:xfrm>
        <a:graphic>
          <a:graphicData uri="http://schemas.openxmlformats.org/drawingml/2006/table">
            <a:tbl>
              <a:tblPr/>
              <a:tblGrid>
                <a:gridCol w="725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9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1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59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1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31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862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Verantwortlich: [Name]</a:t>
                      </a:r>
                    </a:p>
                  </a:txBody>
                  <a:tcPr marL="91450" marR="91450" marT="45731" marB="45731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>
                        <a:lumMod val="9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kumimoji="0" lang="de-DE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Datum (Freigabe)</a:t>
                      </a:r>
                      <a:endParaRPr lang="de-CH" sz="1800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31" marB="45731" anchor="ctr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Zielerreichung</a:t>
                      </a:r>
                    </a:p>
                  </a:txBody>
                  <a:tcPr marL="91450" marR="91450" marT="45731" marB="45731" anchor="ctr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2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Projektleiter</a:t>
                      </a:r>
                    </a:p>
                  </a:txBody>
                  <a:tcPr marL="91450" marR="91450" marT="45731" marB="45731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lang="de-DE" sz="1200" b="0" i="1" kern="120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dd.mm.yyyy</a:t>
                      </a:r>
                      <a:endParaRPr lang="de-CH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50" marR="91450" marT="45731" marB="45731" anchor="ctr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Wurden die Ziele erreicht? Welche </a:t>
                      </a:r>
                      <a:r>
                        <a:rPr lang="de-DE" sz="1200" b="0" i="1" kern="120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Folgemassnahmen</a:t>
                      </a: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sind notwendig, falls Ziele nicht erreicht.</a:t>
                      </a:r>
                    </a:p>
                  </a:txBody>
                  <a:tcPr marL="91450" marR="91450" marT="45731" marB="45731" anchor="ctr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22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Soll/ Ist-Vergleich</a:t>
                      </a:r>
                    </a:p>
                  </a:txBody>
                  <a:tcPr marL="91450" marR="91450" marT="45731" marB="45731" anchor="ctr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3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Termine</a:t>
                      </a: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Kam es zu Abweichungen bei der terminlichen Erreichung der Meilensteine? Wenn ja </a:t>
                      </a: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  <a:sym typeface="Wingdings" pitchFamily="2" charset="2"/>
                        </a:rPr>
                        <a:t> </a:t>
                      </a: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kurze Erläuterung</a:t>
                      </a: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Kosten (CHF)</a:t>
                      </a: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Kam es zu Abweichungen zwischen den geplanten und den tatsächlichen Kosten? Wenn ja </a:t>
                      </a: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  <a:sym typeface="Wingdings" pitchFamily="2" charset="2"/>
                        </a:rPr>
                        <a:t> </a:t>
                      </a: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kurze Erläuterung</a:t>
                      </a: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1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Aufwand (Personal)</a:t>
                      </a: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Kam es zu Abweichungen zwischen dem geplanten und dem tatsächlichen Aufwand in den einzelnen Phasen?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Wenn ja </a:t>
                      </a: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  <a:sym typeface="Wingdings" pitchFamily="2" charset="2"/>
                        </a:rPr>
                        <a:t> kurze Erläuterung </a:t>
                      </a:r>
                      <a:endParaRPr lang="de-DE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Ergebnisse</a:t>
                      </a: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Wurden die Ergebnisse termingerecht erarbeitet und abgeliefert? Wenn nein </a:t>
                      </a: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  <a:sym typeface="Wingdings" pitchFamily="2" charset="2"/>
                        </a:rPr>
                        <a:t> kurze Erläuterung </a:t>
                      </a:r>
                      <a:endParaRPr lang="de-DE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991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Offene Punkte</a:t>
                      </a: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568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Gibt es ausstehende Punkte/durchzuführende Tätigkeiten? </a:t>
                      </a: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22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Projekterfahrungen (</a:t>
                      </a:r>
                      <a:r>
                        <a:rPr kumimoji="0" lang="de-DE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Lessons</a:t>
                      </a:r>
                      <a:r>
                        <a:rPr kumimoji="0" lang="de-DE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</a:t>
                      </a:r>
                      <a:r>
                        <a:rPr kumimoji="0" lang="de-DE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Learned</a:t>
                      </a:r>
                      <a:r>
                        <a:rPr kumimoji="0" lang="de-DE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)</a:t>
                      </a: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9593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Gab es Schwierigkeiten/Probleme während des Projektablaufs?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Was sind die Gründe/Hauptursachen?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Was müssen wir zukünftig beachten bzw. was sollten wir in Zukunft verbessern?</a:t>
                      </a: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22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Ergebniskontrollplan</a:t>
                      </a: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E2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2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Ergebnisverantwortlicher</a:t>
                      </a: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Wer ist zukünftig für den Prozess bzw. das Ergebnis des Projektes verantwortlich?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e-DE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010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Ergebnisübergabe</a:t>
                      </a: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Welche Informationen benötigt der Verantwortliche, um das Ergebnis verwenden/ verwalten zu können? Wer stellt diese Informationen bereit?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51081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Kontrollmassnahmen</a:t>
                      </a: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Welche </a:t>
                      </a:r>
                      <a:r>
                        <a:rPr lang="de-DE" sz="1200" b="0" i="1" kern="120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Massnahmen</a:t>
                      </a: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werden wann von wem durchgeführt, um den Erfolg des Projektes zu prüfen und die Nachhaltigkeit des Projektes zu  garantieren?</a:t>
                      </a:r>
                    </a:p>
                  </a:txBody>
                  <a:tcPr marL="91450" marR="91450" marT="45731" marB="45731" horzOverflow="overflow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pSp>
        <p:nvGrpSpPr>
          <p:cNvPr id="53305" name="Gruppieren 7214">
            <a:extLst>
              <a:ext uri="{FF2B5EF4-FFF2-40B4-BE49-F238E27FC236}">
                <a16:creationId xmlns:a16="http://schemas.microsoft.com/office/drawing/2014/main" id="{F305604E-7F8E-C73A-1985-630B3406E57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71488"/>
            <a:chOff x="2680252" y="3872076"/>
            <a:chExt cx="161084" cy="163838"/>
          </a:xfrm>
        </p:grpSpPr>
        <p:sp>
          <p:nvSpPr>
            <p:cNvPr id="5" name="Kreis hellblau">
              <a:extLst>
                <a:ext uri="{FF2B5EF4-FFF2-40B4-BE49-F238E27FC236}">
                  <a16:creationId xmlns:a16="http://schemas.microsoft.com/office/drawing/2014/main" id="{E0E20292-96D4-CB3C-112F-679F082A25B1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322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814FC572-9696-3077-16F4-C7ECFF09E02B}"/>
                </a:ext>
              </a:extLst>
            </p:cNvPr>
            <p:cNvSpPr txBox="1"/>
            <p:nvPr/>
          </p:nvSpPr>
          <p:spPr>
            <a:xfrm>
              <a:off x="2701287" y="3898555"/>
              <a:ext cx="79158" cy="137359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21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Fußzeilenplatzhalter 2">
            <a:extLst>
              <a:ext uri="{FF2B5EF4-FFF2-40B4-BE49-F238E27FC236}">
                <a16:creationId xmlns:a16="http://schemas.microsoft.com/office/drawing/2014/main" id="{A9132242-871D-4980-70F1-CECFC41DD8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54274" name="Foliennummernplatzhalter 3">
            <a:extLst>
              <a:ext uri="{FF2B5EF4-FFF2-40B4-BE49-F238E27FC236}">
                <a16:creationId xmlns:a16="http://schemas.microsoft.com/office/drawing/2014/main" id="{7C40D279-CD24-E1F4-DCC1-FF363FCC6A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258C349-9719-4628-9D46-6A243214A618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D07369-1D5C-CE13-6031-EC4BC534F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710112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dirty="0">
                <a:ea typeface="ＭＳ Ｐゴシック" panose="020B0600070205080204" pitchFamily="34" charset="-128"/>
              </a:rPr>
              <a:t>Liste Projektentscheide Führung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elle 3">
            <a:extLst>
              <a:ext uri="{FF2B5EF4-FFF2-40B4-BE49-F238E27FC236}">
                <a16:creationId xmlns:a16="http://schemas.microsoft.com/office/drawing/2014/main" id="{3188BE29-8EA4-0D7B-6AB8-69E700EED94C}"/>
              </a:ext>
            </a:extLst>
          </p:cNvPr>
          <p:cNvGraphicFramePr>
            <a:graphicFrameLocks noGrp="1"/>
          </p:cNvGraphicFramePr>
          <p:nvPr/>
        </p:nvGraphicFramePr>
        <p:xfrm>
          <a:off x="215900" y="1196975"/>
          <a:ext cx="8712200" cy="5219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0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0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8163">
                <a:tc>
                  <a:txBody>
                    <a:bodyPr/>
                    <a:lstStyle/>
                    <a:p>
                      <a:pPr algn="l"/>
                      <a:r>
                        <a:rPr lang="de-CH" sz="1100" dirty="0" err="1"/>
                        <a:t>Nr</a:t>
                      </a:r>
                      <a:endParaRPr lang="de-CH" sz="11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100" dirty="0"/>
                        <a:t>Entscheid</a:t>
                      </a:r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100" dirty="0"/>
                        <a:t>Meilenstein</a:t>
                      </a:r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100" dirty="0"/>
                        <a:t>Zugrundeliegende Dokumente</a:t>
                      </a:r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100" dirty="0"/>
                        <a:t>Entscheidungsträger</a:t>
                      </a:r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100" dirty="0"/>
                        <a:t>Hierarchieebene</a:t>
                      </a:r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100" dirty="0"/>
                        <a:t>Datum</a:t>
                      </a:r>
                    </a:p>
                  </a:txBody>
                  <a:tcPr marL="91432" marR="91432"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408"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1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42975" marR="4297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1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Weiteres Vorgehen</a:t>
                      </a:r>
                    </a:p>
                  </a:txBody>
                  <a:tcPr marL="42975" marR="4297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1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erreicht</a:t>
                      </a:r>
                    </a:p>
                  </a:txBody>
                  <a:tcPr marL="42975" marR="4297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1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Studie, Rechtsgrundlagenanalyse, Schutzbedarfsanalyse, Grobofferten der Anbieter</a:t>
                      </a:r>
                    </a:p>
                  </a:txBody>
                  <a:tcPr marL="42975" marR="4297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1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PL Name </a:t>
                      </a:r>
                      <a:r>
                        <a:rPr lang="de-CH" sz="1100" i="1" dirty="0" err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xyz</a:t>
                      </a:r>
                      <a:endParaRPr lang="de-CH" sz="11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2975" marR="4297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1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Führung</a:t>
                      </a:r>
                    </a:p>
                  </a:txBody>
                  <a:tcPr marL="42975" marR="4297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1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01.01.2022</a:t>
                      </a:r>
                    </a:p>
                  </a:txBody>
                  <a:tcPr marL="42975" marR="429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903"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903"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9" marB="4571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903"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903"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903"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903"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903"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903"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903"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9" marB="45719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54374" name="Gruppieren 7214">
            <a:extLst>
              <a:ext uri="{FF2B5EF4-FFF2-40B4-BE49-F238E27FC236}">
                <a16:creationId xmlns:a16="http://schemas.microsoft.com/office/drawing/2014/main" id="{558F8BAA-7BA1-8708-EAA5-CEE821E61B3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71488"/>
            <a:chOff x="2680252" y="3872076"/>
            <a:chExt cx="161084" cy="163838"/>
          </a:xfrm>
        </p:grpSpPr>
        <p:sp>
          <p:nvSpPr>
            <p:cNvPr id="5" name="Kreis hellblau">
              <a:extLst>
                <a:ext uri="{FF2B5EF4-FFF2-40B4-BE49-F238E27FC236}">
                  <a16:creationId xmlns:a16="http://schemas.microsoft.com/office/drawing/2014/main" id="{824866CB-80B5-8C93-D993-3169F5A384F5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322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0070C0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EFE3FFAD-3704-D13A-E241-3DEE6D736A15}"/>
                </a:ext>
              </a:extLst>
            </p:cNvPr>
            <p:cNvSpPr txBox="1"/>
            <p:nvPr/>
          </p:nvSpPr>
          <p:spPr>
            <a:xfrm>
              <a:off x="2701287" y="3898555"/>
              <a:ext cx="79158" cy="137359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22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Präsentation BKI">
  <a:themeElements>
    <a:clrScheme name="Präsentation BKI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äsentation BK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9D5F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9D5F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äsentation BK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BK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BK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BK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BK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BK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2681</Words>
  <Application>Microsoft Office PowerPoint</Application>
  <PresentationFormat>On-screen Show (4:3)</PresentationFormat>
  <Paragraphs>905</Paragraphs>
  <Slides>31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Präsentation BKI</vt:lpstr>
      <vt:lpstr>HERMES 22 Kleinprojekt  Szenario Dienstleistung/Produkt Entwicklung Projektdokumentation Ebene Führung </vt:lpstr>
      <vt:lpstr>Phasenziele </vt:lpstr>
      <vt:lpstr>PowerPoint Presentation</vt:lpstr>
      <vt:lpstr>PowerPoint Presentation</vt:lpstr>
      <vt:lpstr>PowerPoint Presentation</vt:lpstr>
      <vt:lpstr>PowerPoint Presentation</vt:lpstr>
      <vt:lpstr>Projektmanagementplan 1/5</vt:lpstr>
      <vt:lpstr>Projektmanagementplan 2/5</vt:lpstr>
      <vt:lpstr>Projektmanagementplan 3/5</vt:lpstr>
      <vt:lpstr>Projektmanagementplan 4/5</vt:lpstr>
      <vt:lpstr>Projektmanagementplan 5/5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Phasenbericht Konzept (k)</vt:lpstr>
      <vt:lpstr>Phasenbericht Realisierung (k)</vt:lpstr>
      <vt:lpstr>Phasenbericht Einführung (k)</vt:lpstr>
      <vt:lpstr>Releasebericht (a) Rel. Nr.01</vt:lpstr>
      <vt:lpstr>Phasenbericht Umsetzung (a)</vt:lpstr>
      <vt:lpstr>PowerPoint Presentation</vt:lpstr>
      <vt:lpstr>PowerPoint Presentation</vt:lpstr>
      <vt:lpstr>PowerPoint Presentation</vt:lpstr>
      <vt:lpstr>PowerPoint Presentation</vt:lpstr>
    </vt:vector>
  </TitlesOfParts>
  <Company>BKI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DK</dc:creator>
  <cp:lastModifiedBy>Peter Fomin</cp:lastModifiedBy>
  <cp:revision>272</cp:revision>
  <cp:lastPrinted>2023-05-02T15:34:44Z</cp:lastPrinted>
  <dcterms:created xsi:type="dcterms:W3CDTF">2007-07-09T06:35:32Z</dcterms:created>
  <dcterms:modified xsi:type="dcterms:W3CDTF">2026-09-24T12:54:48Z</dcterms:modified>
</cp:coreProperties>
</file>