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4"/>
  </p:notesMasterIdLst>
  <p:sldIdLst>
    <p:sldId id="256" r:id="rId2"/>
    <p:sldId id="382" r:id="rId3"/>
    <p:sldId id="380" r:id="rId4"/>
    <p:sldId id="381" r:id="rId5"/>
    <p:sldId id="342" r:id="rId6"/>
    <p:sldId id="390" r:id="rId7"/>
    <p:sldId id="366" r:id="rId8"/>
    <p:sldId id="375" r:id="rId9"/>
    <p:sldId id="376" r:id="rId10"/>
    <p:sldId id="368" r:id="rId11"/>
    <p:sldId id="308" r:id="rId12"/>
    <p:sldId id="369" r:id="rId13"/>
    <p:sldId id="383" r:id="rId14"/>
    <p:sldId id="370" r:id="rId15"/>
    <p:sldId id="384" r:id="rId16"/>
    <p:sldId id="389" r:id="rId17"/>
    <p:sldId id="385" r:id="rId18"/>
    <p:sldId id="386" r:id="rId19"/>
    <p:sldId id="371" r:id="rId20"/>
    <p:sldId id="387" r:id="rId21"/>
    <p:sldId id="377" r:id="rId22"/>
    <p:sldId id="388" r:id="rId23"/>
  </p:sldIdLst>
  <p:sldSz cx="9144000" cy="6858000" type="screen4x3"/>
  <p:notesSz cx="6799263" cy="9929813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838">
          <p15:clr>
            <a:srgbClr val="A4A3A4"/>
          </p15:clr>
        </p15:guide>
        <p15:guide id="2" pos="6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20"/>
  </p:normalViewPr>
  <p:slideViewPr>
    <p:cSldViewPr>
      <p:cViewPr>
        <p:scale>
          <a:sx n="200" d="100"/>
          <a:sy n="200" d="100"/>
        </p:scale>
        <p:origin x="1168" y="416"/>
      </p:cViewPr>
      <p:guideLst>
        <p:guide orient="horz" pos="3838"/>
        <p:guide pos="6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5A21DB5-6330-119D-1667-51C8911C1C7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7" rIns="92034" bIns="460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CF6B67D-4D7C-CA6B-2A7C-63888922B7D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7" rIns="92034" bIns="460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3319384F-1B9F-EADE-2390-A44DC79E51B5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2525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D764755C-49D3-3291-7E11-20B43BA60D5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6463"/>
            <a:ext cx="5437187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7" rIns="92034" bIns="460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Textmasterformate durch Klicken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D5B8192A-9FA7-29F1-9745-9592100A5AC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7" rIns="92034" bIns="460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FEF8882-D42A-C76A-A013-B67F53CA36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34" tIns="46017" rIns="92034" bIns="460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71DFE37-97BF-4D13-A409-E49D50AE7BCA}" type="slidenum">
              <a:rPr lang="en-US" altLang="de-DE"/>
              <a:pPr>
                <a:defRPr/>
              </a:pPr>
              <a:t>‹#›</a:t>
            </a:fld>
            <a:endParaRPr lang="en-US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Folienbildplatzhalter 1">
            <a:extLst>
              <a:ext uri="{FF2B5EF4-FFF2-40B4-BE49-F238E27FC236}">
                <a16:creationId xmlns:a16="http://schemas.microsoft.com/office/drawing/2014/main" id="{73787B40-6E54-1836-CB1D-431BBF3821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2" name="Notizenplatzhalter 2">
            <a:extLst>
              <a:ext uri="{FF2B5EF4-FFF2-40B4-BE49-F238E27FC236}">
                <a16:creationId xmlns:a16="http://schemas.microsoft.com/office/drawing/2014/main" id="{752145EB-2D43-3729-46A9-C64672701E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483" name="Foliennummernplatzhalter 3">
            <a:extLst>
              <a:ext uri="{FF2B5EF4-FFF2-40B4-BE49-F238E27FC236}">
                <a16:creationId xmlns:a16="http://schemas.microsoft.com/office/drawing/2014/main" id="{33DD60FB-D42A-5961-5D19-9EC0DB057D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FDC13AB-53BB-47B2-AD80-2178B9015596}" type="slidenum">
              <a:rPr lang="en-US" altLang="de-DE" sz="1200" smtClean="0"/>
              <a:pPr/>
              <a:t>5</a:t>
            </a:fld>
            <a:endParaRPr lang="en-US" altLang="de-DE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Folienbildplatzhalter 1">
            <a:extLst>
              <a:ext uri="{FF2B5EF4-FFF2-40B4-BE49-F238E27FC236}">
                <a16:creationId xmlns:a16="http://schemas.microsoft.com/office/drawing/2014/main" id="{510D8DBA-CB5A-83D5-BB21-0E1548F2A0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Notizenplatzhalter 2">
            <a:extLst>
              <a:ext uri="{FF2B5EF4-FFF2-40B4-BE49-F238E27FC236}">
                <a16:creationId xmlns:a16="http://schemas.microsoft.com/office/drawing/2014/main" id="{DFD84110-F7EE-F31F-BFC9-0DE516A5A2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CH" altLang="de-DE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2531" name="Foliennummernplatzhalter 3">
            <a:extLst>
              <a:ext uri="{FF2B5EF4-FFF2-40B4-BE49-F238E27FC236}">
                <a16:creationId xmlns:a16="http://schemas.microsoft.com/office/drawing/2014/main" id="{4178576C-DB74-9AE0-70C4-3A22B062AA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61B8E3E-B88E-43B8-BCD5-7E195BFCC4B8}" type="slidenum">
              <a:rPr lang="en-US" altLang="de-DE" sz="1200" smtClean="0"/>
              <a:pPr/>
              <a:t>6</a:t>
            </a:fld>
            <a:endParaRPr lang="en-US" altLang="de-DE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BKI Projekt Management Logo">
            <a:extLst>
              <a:ext uri="{FF2B5EF4-FFF2-40B4-BE49-F238E27FC236}">
                <a16:creationId xmlns:a16="http://schemas.microsoft.com/office/drawing/2014/main" id="{B87FB31E-9E76-1FA0-A4CC-E1464916F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476250"/>
            <a:ext cx="4487863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1958975"/>
            <a:ext cx="7488238" cy="1470025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550" y="3886200"/>
            <a:ext cx="7488238" cy="1752600"/>
          </a:xfrm>
        </p:spPr>
        <p:txBody>
          <a:bodyPr/>
          <a:lstStyle>
            <a:lvl1pPr marL="0" indent="0">
              <a:buFont typeface="Arial" charset="0"/>
              <a:buNone/>
              <a:defRPr sz="2400">
                <a:solidFill>
                  <a:srgbClr val="B3B0AE"/>
                </a:solidFill>
              </a:defRPr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0D1DBD6-B5B7-5A6F-8DEB-6FC6F0B58B6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971550" y="6453188"/>
            <a:ext cx="7488238" cy="2682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</p:spTree>
    <p:extLst>
      <p:ext uri="{BB962C8B-B14F-4D97-AF65-F5344CB8AC3E}">
        <p14:creationId xmlns:p14="http://schemas.microsoft.com/office/powerpoint/2010/main" val="640852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93B248-E6EE-A55F-9C3F-3E18E31DBB3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5DEEFA6-FAFB-3BE2-21E1-D50328C8B13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49D73-2B7C-443C-9AEE-4E8B41A3C023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493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3AF1710-487E-ADD6-CB6D-17F6E2388A8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AB02AF-83F2-C04C-D740-12948910D05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A8B9F-B88F-49E0-B96B-EFB784D81E4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38245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971550" y="1557338"/>
            <a:ext cx="3667125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91075" y="1557338"/>
            <a:ext cx="3668713" cy="46799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82BB3B-F9CB-536A-4192-4F751CC66C7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0BB8FB-20C8-9AC2-2631-A7006D7230A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6E1128-C8AD-4FFF-9409-C7C0D03DEC12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735441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313E8C5-7C4B-31AC-4BB0-F69443E50E3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5075500-0523-6C99-30FC-5648E89890E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E497D-DC50-43CE-A2D2-4F4EA5087C06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9703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148D66D-D8AD-17CA-EC4B-2EBCD26069C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F10DC66-0262-0468-E662-8A346996809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834E67-3F1E-4735-B1B2-56D184D83567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26030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126A14F-6BF3-E267-F598-8790FF3ED3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885FE7A-BE58-24AD-7129-0A00B683629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ACEBB4-A8B3-434D-809A-CDDC1557C91D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50491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F025B2-541C-EB55-ABA9-7038A9B5368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D8785D-873C-0843-F8B8-BEB45AF59CD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4C056-9D97-4A4F-95F2-22BD8E9B1A4C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74509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70E7F6-1473-385B-9460-ACEED796F92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BE1421-3229-EA36-198E-1C76B57270E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72BA3-C09E-4698-8A0D-AADF94645953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4304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01F6D05-A1D5-A2F2-5E74-8BEB567DB25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E1F721F-8AF9-584F-ACA5-8C07ECD0475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C9ECD-ADE8-47A1-8C5A-59F15F1E2869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8312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88125" y="981075"/>
            <a:ext cx="1871663" cy="525621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71550" y="981075"/>
            <a:ext cx="5464175" cy="5256213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F01F1B-A736-B443-DA95-863E482F3ED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655C7A-480D-8411-F362-2EFA5AA9B73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BAEC1D-17EB-4DB4-B087-229C5A76440F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37429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50" y="981075"/>
            <a:ext cx="7488238" cy="4318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971550" y="1557338"/>
            <a:ext cx="3667125" cy="467995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91075" y="1557338"/>
            <a:ext cx="3668713" cy="4679950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DEB90F-89A7-8E49-C4D3-B314C88AD18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2BB364-5C39-842F-145E-E03805E3C1F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E1472-3890-49A7-99F9-7A40B5CEBC5D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72854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B1E47A3-EB77-F70A-245F-34328C80B0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71550" y="981075"/>
            <a:ext cx="7488238" cy="43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altLang="de-DE"/>
              <a:t>Titel durch klicken hinzufügen</a:t>
            </a:r>
            <a:endParaRPr lang="de-DE" altLang="de-DE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ABFED43-8B79-51E5-D214-F87126B498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71550" y="1557338"/>
            <a:ext cx="7488238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DA19C106-EF51-5392-D72F-7AF416C0961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71550" y="6453188"/>
            <a:ext cx="648017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100">
                <a:solidFill>
                  <a:srgbClr val="0067C6"/>
                </a:solidFill>
              </a:defRPr>
            </a:lvl1pPr>
          </a:lstStyle>
          <a:p>
            <a:pPr>
              <a:defRPr/>
            </a:pPr>
            <a:r>
              <a:rPr lang="de-DE"/>
              <a:t>© BKI AG www.bki.ch</a:t>
            </a: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6A584780-90A0-9041-EA17-5FB8963C9AB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96188" y="6453188"/>
            <a:ext cx="863600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>
                <a:solidFill>
                  <a:srgbClr val="0067C6"/>
                </a:solidFill>
              </a:defRPr>
            </a:lvl1pPr>
          </a:lstStyle>
          <a:p>
            <a:pPr>
              <a:defRPr/>
            </a:pPr>
            <a:fld id="{7000CE35-827E-4DE0-9F84-410F265F84D0}" type="slidenum">
              <a:rPr lang="de-DE" altLang="de-DE"/>
              <a:pPr>
                <a:defRPr/>
              </a:pPr>
              <a:t>‹#›</a:t>
            </a:fld>
            <a:endParaRPr lang="de-DE" altLang="de-DE"/>
          </a:p>
        </p:txBody>
      </p:sp>
      <p:pic>
        <p:nvPicPr>
          <p:cNvPr id="1030" name="Picture 6" descr="BKI Briefkopf Logo">
            <a:extLst>
              <a:ext uri="{FF2B5EF4-FFF2-40B4-BE49-F238E27FC236}">
                <a16:creationId xmlns:a16="http://schemas.microsoft.com/office/drawing/2014/main" id="{78714E2A-8BD3-31F9-C353-907E514B2C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49275"/>
            <a:ext cx="64770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rgbClr val="0067C6"/>
          </a:solidFill>
          <a:latin typeface="Arial" charset="0"/>
        </a:defRPr>
      </a:lvl9pPr>
    </p:titleStyle>
    <p:bodyStyle>
      <a:lvl1pPr marL="263525" indent="-2635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28650" indent="-185738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1600">
          <a:solidFill>
            <a:schemeClr val="tx1"/>
          </a:solidFill>
          <a:latin typeface="+mn-lt"/>
          <a:ea typeface="ＭＳ Ｐゴシック" charset="0"/>
        </a:defRPr>
      </a:lvl2pPr>
      <a:lvl3pPr marL="982663" indent="-17462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-"/>
        <a:defRPr sz="1400">
          <a:solidFill>
            <a:schemeClr val="tx1"/>
          </a:solidFill>
          <a:latin typeface="+mn-lt"/>
          <a:ea typeface="ＭＳ Ｐゴシック" charset="0"/>
        </a:defRPr>
      </a:lvl3pPr>
      <a:lvl4pPr marL="2187575" indent="-3048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0"/>
        </a:defRPr>
      </a:lvl4pPr>
      <a:lvl5pPr marL="2595563" indent="-3048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3052763" indent="-3048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3509963" indent="-3048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967163" indent="-3048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4424363" indent="-3048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>
            <a:extLst>
              <a:ext uri="{FF2B5EF4-FFF2-40B4-BE49-F238E27FC236}">
                <a16:creationId xmlns:a16="http://schemas.microsoft.com/office/drawing/2014/main" id="{DFF1F479-61BD-3248-B4E8-4A24CF1DC27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BCCA7E79-8B27-6662-93F4-D42B4CC1E74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de-DE">
                <a:ea typeface="ＭＳ Ｐゴシック" panose="020B0600070205080204" pitchFamily="34" charset="-128"/>
              </a:rPr>
              <a:t>HERMES 22 Kleinprojekt</a:t>
            </a:r>
            <a:br>
              <a:rPr lang="en-US" altLang="de-DE">
                <a:ea typeface="ＭＳ Ｐゴシック" panose="020B0600070205080204" pitchFamily="34" charset="-128"/>
              </a:rPr>
            </a:br>
            <a:br>
              <a:rPr lang="en-US" altLang="de-DE">
                <a:ea typeface="ＭＳ Ｐゴシック" panose="020B0600070205080204" pitchFamily="34" charset="-128"/>
              </a:rPr>
            </a:br>
            <a:r>
              <a:rPr lang="en-US" altLang="de-DE" sz="2000">
                <a:ea typeface="ＭＳ Ｐゴシック" panose="020B0600070205080204" pitchFamily="34" charset="-128"/>
              </a:rPr>
              <a:t>Szenario Dienstleistung/Produkt Entwicklung</a:t>
            </a:r>
            <a:br>
              <a:rPr lang="en-US" altLang="de-DE">
                <a:ea typeface="ＭＳ Ｐゴシック" panose="020B0600070205080204" pitchFamily="34" charset="-128"/>
              </a:rPr>
            </a:br>
            <a:r>
              <a:rPr lang="en-US" altLang="de-DE" sz="2000">
                <a:ea typeface="ＭＳ Ｐゴシック" panose="020B0600070205080204" pitchFamily="34" charset="-128"/>
              </a:rPr>
              <a:t>Projektdokumentation Ebene Ausführung</a:t>
            </a:r>
            <a:br>
              <a:rPr lang="en-US" altLang="de-DE">
                <a:ea typeface="ＭＳ Ｐゴシック" panose="020B0600070205080204" pitchFamily="34" charset="-128"/>
              </a:rPr>
            </a:br>
            <a:endParaRPr lang="en-US" altLang="de-DE">
              <a:ea typeface="ＭＳ Ｐゴシック" panose="020B0600070205080204" pitchFamily="34" charset="-128"/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56A54533-D454-0FDE-486C-1DC84ADAC08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3644900"/>
            <a:ext cx="7488238" cy="19939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de-DE">
                <a:ea typeface="ＭＳ Ｐゴシック" panose="020B0600070205080204" pitchFamily="34" charset="-128"/>
              </a:rPr>
              <a:t>Projektname:</a:t>
            </a:r>
            <a:br>
              <a:rPr lang="en-US" altLang="de-DE">
                <a:ea typeface="ＭＳ Ｐゴシック" panose="020B0600070205080204" pitchFamily="34" charset="-128"/>
              </a:rPr>
            </a:br>
            <a:endParaRPr lang="en-US" altLang="de-DE">
              <a:ea typeface="ＭＳ Ｐゴシック" panose="020B0600070205080204" pitchFamily="34" charset="-128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Auftraggeber: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Projektleiter: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de-DE" altLang="de-DE">
                <a:ea typeface="ＭＳ Ｐゴシック" panose="020B0600070205080204" pitchFamily="34" charset="-128"/>
              </a:rPr>
              <a:t>Datum:</a:t>
            </a:r>
            <a:endParaRPr lang="en-US" altLang="de-DE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Fußzeilenplatzhalter 3">
            <a:extLst>
              <a:ext uri="{FF2B5EF4-FFF2-40B4-BE49-F238E27FC236}">
                <a16:creationId xmlns:a16="http://schemas.microsoft.com/office/drawing/2014/main" id="{442FFE00-BDFD-3B89-CFD0-0A1068F022D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16386" name="Foliennummernplatzhalter 4">
            <a:extLst>
              <a:ext uri="{FF2B5EF4-FFF2-40B4-BE49-F238E27FC236}">
                <a16:creationId xmlns:a16="http://schemas.microsoft.com/office/drawing/2014/main" id="{D30270F6-6F85-0195-9A1A-B523A55908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024BE98-8F27-48DF-B508-E4F0D984E76E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16387" name="Titel 1">
            <a:extLst>
              <a:ext uri="{FF2B5EF4-FFF2-40B4-BE49-F238E27FC236}">
                <a16:creationId xmlns:a16="http://schemas.microsoft.com/office/drawing/2014/main" id="{67C7D4BF-0F1A-023A-8C54-B3B3612564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Phasenziele</a:t>
            </a:r>
            <a:br>
              <a:rPr lang="de-CH" altLang="de-DE">
                <a:ea typeface="ＭＳ Ｐゴシック" panose="020B0600070205080204" pitchFamily="34" charset="-128"/>
              </a:rPr>
            </a:br>
            <a:endParaRPr lang="de-CH" altLang="de-DE">
              <a:ea typeface="ＭＳ Ｐゴシック" panose="020B0600070205080204" pitchFamily="34" charset="-128"/>
            </a:endParaRPr>
          </a:p>
        </p:txBody>
      </p:sp>
      <p:pic>
        <p:nvPicPr>
          <p:cNvPr id="16388" name="Picture 2">
            <a:extLst>
              <a:ext uri="{FF2B5EF4-FFF2-40B4-BE49-F238E27FC236}">
                <a16:creationId xmlns:a16="http://schemas.microsoft.com/office/drawing/2014/main" id="{09BEDE42-B89B-4EAF-DFD6-4796DECAC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181100"/>
            <a:ext cx="7772400" cy="497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Fußzeilenplatzhalter 3">
            <a:extLst>
              <a:ext uri="{FF2B5EF4-FFF2-40B4-BE49-F238E27FC236}">
                <a16:creationId xmlns:a16="http://schemas.microsoft.com/office/drawing/2014/main" id="{1569AC56-BF21-E2EE-DA6E-439FDD1DE9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17410" name="Foliennummernplatzhalter 4">
            <a:extLst>
              <a:ext uri="{FF2B5EF4-FFF2-40B4-BE49-F238E27FC236}">
                <a16:creationId xmlns:a16="http://schemas.microsoft.com/office/drawing/2014/main" id="{6FE1E49E-C666-31A4-A0BE-4D9B7E6696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45C4677-5612-42C7-B858-03AC929CFFE4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E2CE8086-E451-E2AA-E0D2-89BA49D01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DE" altLang="de-DE" dirty="0">
                <a:ea typeface="ＭＳ Ｐゴシック" panose="020B0600070205080204" pitchFamily="34" charset="-128"/>
              </a:rPr>
              <a:t>Minimalergebnisse klassisch</a:t>
            </a:r>
            <a:br>
              <a:rPr lang="de-CH" altLang="de-DE" kern="0" dirty="0">
                <a:ea typeface="ＭＳ Ｐゴシック" panose="020B0600070205080204" pitchFamily="34" charset="-128"/>
              </a:rPr>
            </a:b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pic>
        <p:nvPicPr>
          <p:cNvPr id="17412" name="Grafik 3">
            <a:extLst>
              <a:ext uri="{FF2B5EF4-FFF2-40B4-BE49-F238E27FC236}">
                <a16:creationId xmlns:a16="http://schemas.microsoft.com/office/drawing/2014/main" id="{1D8B6F41-0162-2ED6-0A47-F25D0DCD4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285875"/>
            <a:ext cx="8651875" cy="444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Fußzeilenplatzhalter 3">
            <a:extLst>
              <a:ext uri="{FF2B5EF4-FFF2-40B4-BE49-F238E27FC236}">
                <a16:creationId xmlns:a16="http://schemas.microsoft.com/office/drawing/2014/main" id="{AA915012-4FD5-C32C-9708-0F9780EF46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18434" name="Foliennummernplatzhalter 4">
            <a:extLst>
              <a:ext uri="{FF2B5EF4-FFF2-40B4-BE49-F238E27FC236}">
                <a16:creationId xmlns:a16="http://schemas.microsoft.com/office/drawing/2014/main" id="{735C3350-8F77-F0A2-D4AC-5CB29AF306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79E239F-6B93-4E72-8181-6D00F49650B7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61ED6DB3-E19D-0163-3762-59E43F294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092575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DE" altLang="de-DE" dirty="0">
                <a:ea typeface="ＭＳ Ｐゴシック" panose="020B0600070205080204" pitchFamily="34" charset="-128"/>
              </a:rPr>
              <a:t>Minimalergebnisse </a:t>
            </a:r>
            <a:r>
              <a:rPr lang="de-CH" altLang="de-DE" dirty="0">
                <a:ea typeface="ＭＳ Ｐゴシック" panose="020B0600070205080204" pitchFamily="34" charset="-128"/>
              </a:rPr>
              <a:t>agil</a:t>
            </a:r>
            <a:endParaRPr lang="de-CH" altLang="de-DE" kern="0" dirty="0">
              <a:ea typeface="ＭＳ Ｐゴシック" panose="020B0600070205080204" pitchFamily="34" charset="-128"/>
            </a:endParaRPr>
          </a:p>
        </p:txBody>
      </p:sp>
      <p:pic>
        <p:nvPicPr>
          <p:cNvPr id="18436" name="Grafik 3">
            <a:extLst>
              <a:ext uri="{FF2B5EF4-FFF2-40B4-BE49-F238E27FC236}">
                <a16:creationId xmlns:a16="http://schemas.microsoft.com/office/drawing/2014/main" id="{52953409-FC58-992F-117D-03842B1F5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331913"/>
            <a:ext cx="8601075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Fußzeilenplatzhalter 3">
            <a:extLst>
              <a:ext uri="{FF2B5EF4-FFF2-40B4-BE49-F238E27FC236}">
                <a16:creationId xmlns:a16="http://schemas.microsoft.com/office/drawing/2014/main" id="{AA275E13-2EA9-C286-17B1-F0BABFC2217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19458" name="Foliennummernplatzhalter 4">
            <a:extLst>
              <a:ext uri="{FF2B5EF4-FFF2-40B4-BE49-F238E27FC236}">
                <a16:creationId xmlns:a16="http://schemas.microsoft.com/office/drawing/2014/main" id="{A9F9C537-4940-DCE3-477F-5EF4BA3116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4655C3C-5EB7-426E-9841-5F3462991D9B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de-DE" altLang="de-DE">
              <a:solidFill>
                <a:srgbClr val="0067C6"/>
              </a:solidFill>
            </a:endParaRPr>
          </a:p>
        </p:txBody>
      </p:sp>
      <p:pic>
        <p:nvPicPr>
          <p:cNvPr id="2" name="Tabelle 2">
            <a:extLst>
              <a:ext uri="{FF2B5EF4-FFF2-40B4-BE49-F238E27FC236}">
                <a16:creationId xmlns:a16="http://schemas.microsoft.com/office/drawing/2014/main" id="{E583ECCB-7180-164F-E7ED-DAFD5AB73B38}"/>
              </a:ext>
            </a:extLst>
          </p:cNvPr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81100"/>
            <a:ext cx="81788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372E4255-BFCD-2A90-9A2B-6FC569C22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349750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DE" altLang="de-DE" dirty="0">
                <a:ea typeface="ＭＳ Ｐゴシック" panose="020B0600070205080204" pitchFamily="34" charset="-128"/>
              </a:rPr>
              <a:t>Minimal geforderte Ergebnisse</a:t>
            </a:r>
          </a:p>
          <a:p>
            <a:pPr algn="ctr">
              <a:defRPr/>
            </a:pPr>
            <a:r>
              <a:rPr lang="de-DE" altLang="de-DE" kern="0" dirty="0">
                <a:ea typeface="ＭＳ Ｐゴシック" panose="020B0600070205080204" pitchFamily="34" charset="-128"/>
              </a:rPr>
              <a:t>Meilensteine</a:t>
            </a:r>
            <a:endParaRPr lang="de-CH" altLang="de-DE" kern="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Fußzeilenplatzhalter 3">
            <a:extLst>
              <a:ext uri="{FF2B5EF4-FFF2-40B4-BE49-F238E27FC236}">
                <a16:creationId xmlns:a16="http://schemas.microsoft.com/office/drawing/2014/main" id="{02AFE6AF-FA3E-5A8A-E503-0D97DFA597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1506" name="Foliennummernplatzhalter 4">
            <a:extLst>
              <a:ext uri="{FF2B5EF4-FFF2-40B4-BE49-F238E27FC236}">
                <a16:creationId xmlns:a16="http://schemas.microsoft.com/office/drawing/2014/main" id="{B443B6B7-5FB9-B1C9-A9AC-F752251C4C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A718ED5-C860-460D-B926-0B6B34E743B5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de-DE" altLang="de-DE">
              <a:solidFill>
                <a:srgbClr val="0067C6"/>
              </a:solidFill>
            </a:endParaRPr>
          </a:p>
        </p:txBody>
      </p:sp>
      <p:graphicFrame>
        <p:nvGraphicFramePr>
          <p:cNvPr id="2" name="Tabelle 2">
            <a:extLst>
              <a:ext uri="{FF2B5EF4-FFF2-40B4-BE49-F238E27FC236}">
                <a16:creationId xmlns:a16="http://schemas.microsoft.com/office/drawing/2014/main" id="{66136420-96A3-9FD7-4985-D6D45B0D4784}"/>
              </a:ext>
            </a:extLst>
          </p:cNvPr>
          <p:cNvGraphicFramePr>
            <a:graphicFrameLocks noGrp="1"/>
          </p:cNvGraphicFramePr>
          <p:nvPr/>
        </p:nvGraphicFramePr>
        <p:xfrm>
          <a:off x="468313" y="1196975"/>
          <a:ext cx="8135937" cy="3833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54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9484">
                <a:tc>
                  <a:txBody>
                    <a:bodyPr/>
                    <a:lstStyle/>
                    <a:p>
                      <a:r>
                        <a:rPr lang="de-CH" sz="1200" dirty="0" err="1"/>
                        <a:t>Nr</a:t>
                      </a:r>
                      <a:endParaRPr lang="de-CH" sz="1200" dirty="0"/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Steuerung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Führung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Ausführung</a:t>
                      </a:r>
                    </a:p>
                  </a:txBody>
                  <a:tcPr marL="91429" marR="91429" marT="45713" marB="4571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12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MS Vorabnahme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Produktkonzept</a:t>
                      </a:r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13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MS Abnahme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Detailspezifikation</a:t>
                      </a:r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14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Phasenbericht Konzept (k)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Times New Roman" panose="02020603050405020304" pitchFamily="18" charset="0"/>
                        </a:rPr>
                        <a:t>Einführungskonzept</a:t>
                      </a:r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15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Phasenbericht Realisierung (k)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CH" sz="1200" kern="1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16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Phasenbericht Einführung (k)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de-CH" sz="1200" kern="1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17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 err="1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Releasebericht</a:t>
                      </a: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(a)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18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Phasenbericht Umsetzung (a)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19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Änderungsantrag (k)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20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Änderungsstatusliste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21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Projektschlussbeurteilung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484">
                <a:tc>
                  <a:txBody>
                    <a:bodyPr/>
                    <a:lstStyle/>
                    <a:p>
                      <a:r>
                        <a:rPr lang="de-CH" sz="1200" dirty="0"/>
                        <a:t>22</a:t>
                      </a:r>
                    </a:p>
                  </a:txBody>
                  <a:tcPr marL="91429" marR="91429" marT="45713" marB="45713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de-CH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72" marR="68572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Liste Projektentscheide Führung</a:t>
                      </a:r>
                    </a:p>
                  </a:txBody>
                  <a:tcPr marL="91429" marR="91429" marT="45717" marB="45717" anchor="ctr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29" marR="91429" marT="45717" marB="45717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Titel 1">
            <a:extLst>
              <a:ext uri="{FF2B5EF4-FFF2-40B4-BE49-F238E27FC236}">
                <a16:creationId xmlns:a16="http://schemas.microsoft.com/office/drawing/2014/main" id="{E93FBC62-B0FD-F015-E72D-600A07C3BE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5713" y="455613"/>
            <a:ext cx="4349750" cy="43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0" tIns="0" rIns="0" bIns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+mj-lt"/>
                <a:ea typeface="ＭＳ Ｐゴシック" charset="0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  <a:ea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rgbClr val="0067C6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de-DE" altLang="de-DE" dirty="0">
                <a:ea typeface="ＭＳ Ｐゴシック" panose="020B0600070205080204" pitchFamily="34" charset="-128"/>
              </a:rPr>
              <a:t>Minimal geforderte Ergebnisse</a:t>
            </a:r>
          </a:p>
          <a:p>
            <a:pPr algn="ctr">
              <a:defRPr/>
            </a:pPr>
            <a:r>
              <a:rPr lang="de-DE" altLang="de-DE" kern="0" dirty="0">
                <a:ea typeface="ＭＳ Ｐゴシック" panose="020B0600070205080204" pitchFamily="34" charset="-128"/>
              </a:rPr>
              <a:t>Meilensteine</a:t>
            </a:r>
            <a:endParaRPr lang="de-CH" altLang="de-DE" kern="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el 1">
            <a:extLst>
              <a:ext uri="{FF2B5EF4-FFF2-40B4-BE49-F238E27FC236}">
                <a16:creationId xmlns:a16="http://schemas.microsoft.com/office/drawing/2014/main" id="{E4C10C58-130D-8B30-85CE-5F25ED23BD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4227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Rechtsgrundlagenanalyse (1/2)</a:t>
            </a:r>
          </a:p>
        </p:txBody>
      </p:sp>
      <p:sp>
        <p:nvSpPr>
          <p:cNvPr id="23554" name="Fußzeilenplatzhalter 2">
            <a:extLst>
              <a:ext uri="{FF2B5EF4-FFF2-40B4-BE49-F238E27FC236}">
                <a16:creationId xmlns:a16="http://schemas.microsoft.com/office/drawing/2014/main" id="{FC47763F-54C2-B574-AC00-525CF839D02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3555" name="Foliennummernplatzhalter 3">
            <a:extLst>
              <a:ext uri="{FF2B5EF4-FFF2-40B4-BE49-F238E27FC236}">
                <a16:creationId xmlns:a16="http://schemas.microsoft.com/office/drawing/2014/main" id="{58FA0B92-508E-DB55-CF47-237BF006F9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4384326-CC2D-4467-89B3-7DBB1CF3B5D7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3556" name="Rectangle 315">
            <a:extLst>
              <a:ext uri="{FF2B5EF4-FFF2-40B4-BE49-F238E27FC236}">
                <a16:creationId xmlns:a16="http://schemas.microsoft.com/office/drawing/2014/main" id="{81D8C566-F259-E2E8-8865-393D43177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C1DA4A7B-7153-D359-0DBD-02C45AD0AEDB}"/>
              </a:ext>
            </a:extLst>
          </p:cNvPr>
          <p:cNvGraphicFramePr>
            <a:graphicFrameLocks noGrp="1"/>
          </p:cNvGraphicFramePr>
          <p:nvPr/>
        </p:nvGraphicFramePr>
        <p:xfrm>
          <a:off x="755650" y="1352550"/>
          <a:ext cx="7704138" cy="1577974"/>
        </p:xfrm>
        <a:graphic>
          <a:graphicData uri="http://schemas.openxmlformats.org/drawingml/2006/table">
            <a:tbl>
              <a:tblPr firstRow="1" firstCol="1" bandRow="1"/>
              <a:tblGrid>
                <a:gridCol w="477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9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7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1397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Nr.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Rechtsgrundlage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Beschreibung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561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Bestehende Rechtsgrundlage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333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Produktehaftpflichtgesetz, </a:t>
                      </a:r>
                      <a:r>
                        <a:rPr lang="de-CH" sz="1200" i="1" dirty="0" err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PrHG</a:t>
                      </a: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Bundesgesetz über die Produktehaftpflicht vom 18. Juni 1993 (Stand am 1. Juli 2010)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561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02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561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561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4AE7C550-5B18-F057-864C-240E7A7F00AB}"/>
              </a:ext>
            </a:extLst>
          </p:cNvPr>
          <p:cNvGraphicFramePr>
            <a:graphicFrameLocks noGrp="1"/>
          </p:cNvGraphicFramePr>
          <p:nvPr/>
        </p:nvGraphicFramePr>
        <p:xfrm>
          <a:off x="757238" y="3100388"/>
          <a:ext cx="7705725" cy="2239980"/>
        </p:xfrm>
        <a:graphic>
          <a:graphicData uri="http://schemas.openxmlformats.org/drawingml/2006/table">
            <a:tbl>
              <a:tblPr firstRow="1" firstCol="1" bandRow="1"/>
              <a:tblGrid>
                <a:gridCol w="470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4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891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2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019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Nr.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Rechtsgrundlag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Beschreibung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Auswirkung auf Projekt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19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Bevorstehende Änderung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549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Covid-19-Gesetz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Dieses Gesetz regelt besondere Befugnisse des Bundesrates zur Bekämpfung der Covid-19-Epidemie und zur Bewältigung der Auswirkungen der Bekämpfungsmassnahmen auf Gesellschaft, Wirtschaft und Behörden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positiv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36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02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36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36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3624" name="Gruppieren 7214">
            <a:extLst>
              <a:ext uri="{FF2B5EF4-FFF2-40B4-BE49-F238E27FC236}">
                <a16:creationId xmlns:a16="http://schemas.microsoft.com/office/drawing/2014/main" id="{52EC8D7E-F6FE-38EE-3665-ABDF99EF6DF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3" name="Kreis hellblau">
              <a:extLst>
                <a:ext uri="{FF2B5EF4-FFF2-40B4-BE49-F238E27FC236}">
                  <a16:creationId xmlns:a16="http://schemas.microsoft.com/office/drawing/2014/main" id="{8A359466-782B-20DD-B6FD-B6B3F9B58EFD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B2E2EC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3B0D3ACB-4AED-9CE6-DFD7-CB30CC695F85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el 1">
            <a:extLst>
              <a:ext uri="{FF2B5EF4-FFF2-40B4-BE49-F238E27FC236}">
                <a16:creationId xmlns:a16="http://schemas.microsoft.com/office/drawing/2014/main" id="{C832495B-31C8-C08C-B65A-4CE5CF154F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4227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Rechtsgrundlagenanalyse (2/2)</a:t>
            </a:r>
          </a:p>
        </p:txBody>
      </p:sp>
      <p:sp>
        <p:nvSpPr>
          <p:cNvPr id="24578" name="Fußzeilenplatzhalter 2">
            <a:extLst>
              <a:ext uri="{FF2B5EF4-FFF2-40B4-BE49-F238E27FC236}">
                <a16:creationId xmlns:a16="http://schemas.microsoft.com/office/drawing/2014/main" id="{5D771983-D7F6-83FB-5247-335D531D29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4579" name="Foliennummernplatzhalter 3">
            <a:extLst>
              <a:ext uri="{FF2B5EF4-FFF2-40B4-BE49-F238E27FC236}">
                <a16:creationId xmlns:a16="http://schemas.microsoft.com/office/drawing/2014/main" id="{7C006889-C314-5DA1-0723-A2358116E43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2BD19D4-4041-46DF-A10C-4004C5BC9056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4580" name="Rectangle 315">
            <a:extLst>
              <a:ext uri="{FF2B5EF4-FFF2-40B4-BE49-F238E27FC236}">
                <a16:creationId xmlns:a16="http://schemas.microsoft.com/office/drawing/2014/main" id="{69E4419A-A44E-D3C0-C70B-2B3AA4C67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C6332C98-8D9B-6FE1-EAC0-EC85D60E1441}"/>
              </a:ext>
            </a:extLst>
          </p:cNvPr>
          <p:cNvGraphicFramePr>
            <a:graphicFrameLocks noGrp="1"/>
          </p:cNvGraphicFramePr>
          <p:nvPr/>
        </p:nvGraphicFramePr>
        <p:xfrm>
          <a:off x="755650" y="1352550"/>
          <a:ext cx="7704138" cy="2992440"/>
        </p:xfrm>
        <a:graphic>
          <a:graphicData uri="http://schemas.openxmlformats.org/drawingml/2006/table">
            <a:tbl>
              <a:tblPr firstRow="1" firstCol="1" bandRow="1"/>
              <a:tblGrid>
                <a:gridCol w="477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34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1326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Nr.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Rechtsgrundlage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Beschreibung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3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de-CH" sz="12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dentifizierte Lücken und Vorschlag zur Deckung der Lücken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23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Produktehaftpflichtgesetz, </a:t>
                      </a:r>
                      <a:r>
                        <a:rPr lang="de-CH" sz="1200" i="1" dirty="0" err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PrHG</a:t>
                      </a: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Bundesgesetz über die Produktehaftpflicht vom 18. Juni 1993 (Stand am 1. Juli 2010)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23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de-CH" sz="12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Hinweise betreffend </a:t>
                      </a:r>
                      <a:r>
                        <a:rPr lang="de-CH" sz="1200" b="1" i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Product</a:t>
                      </a:r>
                      <a:r>
                        <a:rPr lang="de-CH" sz="12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Compliance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87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01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Produktehaftpflichtgesetz</a:t>
                      </a: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Calibri Light" panose="020F0302020204030204" pitchFamily="34" charset="0"/>
                        </a:rPr>
                        <a:t>Bundesgesetz vom 18. Juni 1993 über die Produktehaftpflicht</a:t>
                      </a: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487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Beurteilung der Konsequenzen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1487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1487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Empfehlung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1487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487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487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24631" name="Gruppieren 7214">
            <a:extLst>
              <a:ext uri="{FF2B5EF4-FFF2-40B4-BE49-F238E27FC236}">
                <a16:creationId xmlns:a16="http://schemas.microsoft.com/office/drawing/2014/main" id="{AA7567C5-CF1F-9F29-566E-3BBAC1616B6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3" name="Kreis hellblau">
              <a:extLst>
                <a:ext uri="{FF2B5EF4-FFF2-40B4-BE49-F238E27FC236}">
                  <a16:creationId xmlns:a16="http://schemas.microsoft.com/office/drawing/2014/main" id="{8E53ABCA-E6B9-DCE3-8C40-2BC5D05B3A6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B2E2EC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521A6575-9017-7000-8A57-412ED2EA790A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el 1">
            <a:extLst>
              <a:ext uri="{FF2B5EF4-FFF2-40B4-BE49-F238E27FC236}">
                <a16:creationId xmlns:a16="http://schemas.microsoft.com/office/drawing/2014/main" id="{6AEC2EF7-421A-C4E8-5815-6B4B7E5F7B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455613"/>
            <a:ext cx="44227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Schutzbedarfsanalyse</a:t>
            </a:r>
          </a:p>
        </p:txBody>
      </p:sp>
      <p:sp>
        <p:nvSpPr>
          <p:cNvPr id="25602" name="Fußzeilenplatzhalter 2">
            <a:extLst>
              <a:ext uri="{FF2B5EF4-FFF2-40B4-BE49-F238E27FC236}">
                <a16:creationId xmlns:a16="http://schemas.microsoft.com/office/drawing/2014/main" id="{8ED90253-4B0E-735C-0787-409D993A4CE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5603" name="Foliennummernplatzhalter 3">
            <a:extLst>
              <a:ext uri="{FF2B5EF4-FFF2-40B4-BE49-F238E27FC236}">
                <a16:creationId xmlns:a16="http://schemas.microsoft.com/office/drawing/2014/main" id="{8813A136-7040-351C-55CE-3818E59F802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150F858-EB98-4DB9-B9B9-0B607CB7943E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5604" name="Rectangle 315">
            <a:extLst>
              <a:ext uri="{FF2B5EF4-FFF2-40B4-BE49-F238E27FC236}">
                <a16:creationId xmlns:a16="http://schemas.microsoft.com/office/drawing/2014/main" id="{34E1ADE7-3260-04E3-7408-A6117266B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522BB639-44EF-7552-8347-6AC6D10A82B6}"/>
              </a:ext>
            </a:extLst>
          </p:cNvPr>
          <p:cNvGraphicFramePr>
            <a:graphicFrameLocks noGrp="1"/>
          </p:cNvGraphicFramePr>
          <p:nvPr/>
        </p:nvGraphicFramePr>
        <p:xfrm>
          <a:off x="755650" y="1341438"/>
          <a:ext cx="7704138" cy="1482763"/>
        </p:xfrm>
        <a:graphic>
          <a:graphicData uri="http://schemas.openxmlformats.org/drawingml/2006/table">
            <a:tbl>
              <a:tblPr firstRow="1" firstCol="1" bandRow="1"/>
              <a:tblGrid>
                <a:gridCol w="477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9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7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1008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Nr.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Kategorie Schutz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Beschreibung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15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Anforderungskategorie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281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Vertraulichkeit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Vertrauliche Informationen sind von Gesetzes wegen oder aufgrund von geschäftlichen oder strategischen Anforderungen vor unrechtmässiger oder missbräuchlicher Datenbearbeitung zu schützen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281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02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Verfügbarkeit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Das Schutzziel „Verfügbarkeit“ beschreibt, in welchem Umfang die Daten und Systeme bei Störungen und Ausfällen in dem vereinbarten Rahmen zu Verfügung stehen müssen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A80F9982-A13F-2381-A42C-1B78DC0B126B}"/>
              </a:ext>
            </a:extLst>
          </p:cNvPr>
          <p:cNvGraphicFramePr>
            <a:graphicFrameLocks noGrp="1"/>
          </p:cNvGraphicFramePr>
          <p:nvPr/>
        </p:nvGraphicFramePr>
        <p:xfrm>
          <a:off x="755650" y="3068638"/>
          <a:ext cx="7704138" cy="823912"/>
        </p:xfrm>
        <a:graphic>
          <a:graphicData uri="http://schemas.openxmlformats.org/drawingml/2006/table">
            <a:tbl>
              <a:tblPr firstRow="1" firstCol="1" bandRow="1"/>
              <a:tblGrid>
                <a:gridCol w="477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9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7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1579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Nr.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Anforderung Projekt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Beschreibung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751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Anforderungsbeschreibung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582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Informationen mit Personendaten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Baugesuchsverfahren mit nicht öffentlichen Personendaten wie Einsprachen zum Baugesuch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273593C4-F813-E914-240C-F3FE8E628E1E}"/>
              </a:ext>
            </a:extLst>
          </p:cNvPr>
          <p:cNvGraphicFramePr>
            <a:graphicFrameLocks noGrp="1"/>
          </p:cNvGraphicFramePr>
          <p:nvPr/>
        </p:nvGraphicFramePr>
        <p:xfrm>
          <a:off x="755650" y="4043363"/>
          <a:ext cx="7704138" cy="2251075"/>
        </p:xfrm>
        <a:graphic>
          <a:graphicData uri="http://schemas.openxmlformats.org/drawingml/2006/table">
            <a:tbl>
              <a:tblPr firstRow="1" firstCol="1" bandRow="1"/>
              <a:tblGrid>
                <a:gridCol w="3921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4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42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16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815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891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Nr.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Anforderung Projekt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Beschreibung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Klassifikation Schutz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Stufe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Anforderungszuordnung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Informationen mit Personendaten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Baugesuchsverfahren mit nicht öffentlichen Personendaten wie Einsprachen zum Baugesuch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Vertraulichkeit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solidFill>
                            <a:srgbClr val="BE0A5F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Vertrauliche Informationen mit Personendaten</a:t>
                      </a:r>
                      <a:endParaRPr lang="de-CH" sz="1200" i="1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02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Dauerbetrieb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Das Meldungsvermittlungssystem VULPUS ist bei der Polizei in ordentlicher, besonderer und ausserordentlicher Lage stets im Dauerbetrieb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Verfügbarkeit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solidFill>
                            <a:srgbClr val="BE0A5F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Sehr hoch </a:t>
                      </a:r>
                      <a:r>
                        <a:rPr lang="de-CH" sz="1200" i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(Wiederanlaufzeit 4h)</a:t>
                      </a:r>
                      <a:endParaRPr lang="de-CH" sz="1200" i="1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03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Weisungen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Interne Weisungen und Richtlinien von bspw. Direktionen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Nachvollziehbarkeit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Normale Anforderungen</a:t>
                      </a: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5683" name="Gruppieren 7214">
            <a:extLst>
              <a:ext uri="{FF2B5EF4-FFF2-40B4-BE49-F238E27FC236}">
                <a16:creationId xmlns:a16="http://schemas.microsoft.com/office/drawing/2014/main" id="{02CDE9BA-9F83-2AD8-22BB-18BFCB38DA2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5" name="Kreis hellblau">
              <a:extLst>
                <a:ext uri="{FF2B5EF4-FFF2-40B4-BE49-F238E27FC236}">
                  <a16:creationId xmlns:a16="http://schemas.microsoft.com/office/drawing/2014/main" id="{1851C2EC-F8D6-C150-1D83-7BDEF84632AD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B2E2EC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4294E395-B702-4D87-6838-F1A4DD35100F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2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el 1">
            <a:extLst>
              <a:ext uri="{FF2B5EF4-FFF2-40B4-BE49-F238E27FC236}">
                <a16:creationId xmlns:a16="http://schemas.microsoft.com/office/drawing/2014/main" id="{60F9B85A-858F-4A41-70F5-E4FD4912A1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Beschaffungsanalyse</a:t>
            </a:r>
          </a:p>
        </p:txBody>
      </p:sp>
      <p:sp>
        <p:nvSpPr>
          <p:cNvPr id="26626" name="Fußzeilenplatzhalter 2">
            <a:extLst>
              <a:ext uri="{FF2B5EF4-FFF2-40B4-BE49-F238E27FC236}">
                <a16:creationId xmlns:a16="http://schemas.microsoft.com/office/drawing/2014/main" id="{FA8FFD36-3F85-9DF3-557C-982B5600266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6627" name="Foliennummernplatzhalter 3">
            <a:extLst>
              <a:ext uri="{FF2B5EF4-FFF2-40B4-BE49-F238E27FC236}">
                <a16:creationId xmlns:a16="http://schemas.microsoft.com/office/drawing/2014/main" id="{95EB105C-5C0B-C4E0-DDF4-A9980A6D8E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BE12164-C4A6-4F75-B28D-82C8ED6E5FAA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6628" name="Rectangle 315">
            <a:extLst>
              <a:ext uri="{FF2B5EF4-FFF2-40B4-BE49-F238E27FC236}">
                <a16:creationId xmlns:a16="http://schemas.microsoft.com/office/drawing/2014/main" id="{7540D6FE-1B1A-DFFD-E778-C8C41159F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aphicFrame>
        <p:nvGraphicFramePr>
          <p:cNvPr id="2" name="Tabelle 2">
            <a:extLst>
              <a:ext uri="{FF2B5EF4-FFF2-40B4-BE49-F238E27FC236}">
                <a16:creationId xmlns:a16="http://schemas.microsoft.com/office/drawing/2014/main" id="{B18A2D51-1177-D84A-9560-E4A70478DED1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871538"/>
          <a:ext cx="8785225" cy="55816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587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3" marR="91443" marT="45727" marB="45727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3" marR="91443" marT="45727" marB="4572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6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Grund für die Beschaffung, Handlungsbedarf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Sind die Gründe für eine Beschaffung ausreichend dargestellt?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7" marB="4572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1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Beschaffungsinhalte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Beschaffungsbedarf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Beschaffungsgegenstand mit Art, Zustand und Qualität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Verfügbarkeit auf dem Markt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7" marB="4572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76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Anbieter und Lieferanten</a:t>
                      </a:r>
                      <a:b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Mögliche Anbieter und Lieferanten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Bestehende Lieferanten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Bestehende Verträge und deren Laufdauer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Anforderungen an die Anbieter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Auswahl potentieller Anbieter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Gewünschte Vertriebsart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7" marB="4572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0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Rollen und ihre Verantwortung</a:t>
                      </a:r>
                      <a:b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Aufgaben und Verantwortung Projektleiter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Aufgaben und Verantwortung Projektteam inkl. Ansprech-/Koordinationsstelle für Anbieter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Aufgaben und Verantwortung Beschaffungsabteilung / Einkauf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7" marB="4572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50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Terminliche Aspekte</a:t>
                      </a:r>
                      <a:br>
                        <a:rPr lang="de-CH" sz="1200" b="1" i="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de-CH" sz="1200" b="1" i="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Finanzielle Aspekte</a:t>
                      </a:r>
                      <a:br>
                        <a:rPr lang="de-CH" sz="1200" b="1" i="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de-CH" sz="1200" b="1" i="0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Beschaffungsrechtliche Aspekte</a:t>
                      </a:r>
                      <a:endParaRPr lang="de-CH" sz="1200" b="1" i="0" kern="1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7" marB="4572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29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Standards der Beschaffung</a:t>
                      </a:r>
                      <a:b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Vertragsformen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Abstimmung der Prozesse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7" marB="4572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40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Beschaffungsplan</a:t>
                      </a:r>
                      <a:br>
                        <a:rPr lang="de-CH" sz="1200" b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de-CH" sz="1200" b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Ausschreibungsverfahren</a:t>
                      </a:r>
                      <a:br>
                        <a:rPr lang="de-CH" sz="1200" b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r>
                        <a:rPr lang="de-CH" sz="1200" b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Vorgehen Bei Fragen zur Ausschreibung und Unterlagen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7" marB="45727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6658" name="Gruppieren 7214">
            <a:extLst>
              <a:ext uri="{FF2B5EF4-FFF2-40B4-BE49-F238E27FC236}">
                <a16:creationId xmlns:a16="http://schemas.microsoft.com/office/drawing/2014/main" id="{F44E2BFA-9DD5-468B-70C2-9356F96EE6D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972DBA38-CD79-F55F-678F-FD77CC38900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B2E2EC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759F271B-E8A7-D627-FCCB-513E359AFFA9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3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el 1">
            <a:extLst>
              <a:ext uri="{FF2B5EF4-FFF2-40B4-BE49-F238E27FC236}">
                <a16:creationId xmlns:a16="http://schemas.microsoft.com/office/drawing/2014/main" id="{BE671AA2-30D4-D457-A2AD-84DF5AB62D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513" y="476250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Studie</a:t>
            </a:r>
          </a:p>
        </p:txBody>
      </p:sp>
      <p:sp>
        <p:nvSpPr>
          <p:cNvPr id="27650" name="Fußzeilenplatzhalter 2">
            <a:extLst>
              <a:ext uri="{FF2B5EF4-FFF2-40B4-BE49-F238E27FC236}">
                <a16:creationId xmlns:a16="http://schemas.microsoft.com/office/drawing/2014/main" id="{1A834B93-7A25-9B63-89E6-DCF89D7537D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7651" name="Foliennummernplatzhalter 3">
            <a:extLst>
              <a:ext uri="{FF2B5EF4-FFF2-40B4-BE49-F238E27FC236}">
                <a16:creationId xmlns:a16="http://schemas.microsoft.com/office/drawing/2014/main" id="{DD897559-2A82-E3C8-3B64-EEAE5DF47D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F892517-2EA6-4BA1-BBFF-9761C87C4D68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7652" name="Rectangle 315">
            <a:extLst>
              <a:ext uri="{FF2B5EF4-FFF2-40B4-BE49-F238E27FC236}">
                <a16:creationId xmlns:a16="http://schemas.microsoft.com/office/drawing/2014/main" id="{03AF649C-2406-DFAA-CE25-935F6D9DA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8AD37F3A-1A37-2562-9468-424E4AE4ECC0}"/>
              </a:ext>
            </a:extLst>
          </p:cNvPr>
          <p:cNvGraphicFramePr>
            <a:graphicFrameLocks noGrp="1"/>
          </p:cNvGraphicFramePr>
          <p:nvPr/>
        </p:nvGraphicFramePr>
        <p:xfrm>
          <a:off x="323850" y="1268413"/>
          <a:ext cx="8496300" cy="4610100"/>
        </p:xfrm>
        <a:graphic>
          <a:graphicData uri="http://schemas.openxmlformats.org/drawingml/2006/table">
            <a:tbl>
              <a:tblPr/>
              <a:tblGrid>
                <a:gridCol w="2709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43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2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46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de-DE" sz="12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Verantwortlich </a:t>
                      </a:r>
                    </a:p>
                  </a:txBody>
                  <a:tcPr marL="91433" marR="91433" marT="45731" marB="45731" anchor="ctr" horzOverflow="overflow">
                    <a:lnL w="12700" cmpd="sng">
                      <a:solidFill>
                        <a:srgbClr val="004B87"/>
                      </a:solidFill>
                    </a:lnL>
                    <a:lnR w="12700" cmpd="sng">
                      <a:solidFill>
                        <a:srgbClr val="004B87"/>
                      </a:solidFill>
                    </a:lnR>
                    <a:lnT w="12700" cmpd="sng">
                      <a:solidFill>
                        <a:srgbClr val="004B87"/>
                      </a:solidFill>
                    </a:lnT>
                    <a:lnB w="12700" cmpd="sng">
                      <a:solidFill>
                        <a:srgbClr val="004B8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Beteiligte Ressourcen </a:t>
                      </a:r>
                      <a:endParaRPr kumimoji="0" lang="de-DE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1433" marR="91433" marT="45731" marB="45731" anchor="ctr" horzOverflow="overflow">
                    <a:lnL w="12700" cmpd="sng">
                      <a:solidFill>
                        <a:srgbClr val="004B87"/>
                      </a:solidFill>
                    </a:lnL>
                    <a:lnR w="12700" cmpd="sng">
                      <a:solidFill>
                        <a:srgbClr val="004B87"/>
                      </a:solidFill>
                    </a:lnR>
                    <a:lnT w="12700" cmpd="sng">
                      <a:solidFill>
                        <a:srgbClr val="004B87"/>
                      </a:solidFill>
                    </a:lnT>
                    <a:lnB w="12700" cmpd="sng">
                      <a:solidFill>
                        <a:srgbClr val="004B8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46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Projektleiter</a:t>
                      </a:r>
                    </a:p>
                  </a:txBody>
                  <a:tcPr marL="91433" marR="91433" marT="45731" marB="45731" anchor="ctr" horzOverflow="overflow">
                    <a:lnL w="12700" cmpd="sng">
                      <a:solidFill>
                        <a:srgbClr val="004B87"/>
                      </a:solidFill>
                    </a:lnL>
                    <a:lnR w="12700" cmpd="sng">
                      <a:solidFill>
                        <a:srgbClr val="004B87"/>
                      </a:solidFill>
                    </a:lnR>
                    <a:lnT w="12700" cmpd="sng">
                      <a:solidFill>
                        <a:srgbClr val="004B87"/>
                      </a:solidFill>
                    </a:lnT>
                    <a:lnB w="12700" cmpd="sng">
                      <a:solidFill>
                        <a:srgbClr val="004B8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Anwendervertreter, Dienstleister, Geschäftsprozessverantwortlicher, IT-Architekt</a:t>
                      </a:r>
                    </a:p>
                  </a:txBody>
                  <a:tcPr marL="91433" marR="91433" marT="45731" marB="45731" anchor="ctr" horzOverflow="overflow">
                    <a:lnL w="12700" cmpd="sng">
                      <a:solidFill>
                        <a:srgbClr val="004B87"/>
                      </a:solidFill>
                    </a:lnL>
                    <a:lnR w="12700" cmpd="sng">
                      <a:solidFill>
                        <a:srgbClr val="004B87"/>
                      </a:solidFill>
                    </a:lnR>
                    <a:lnT w="12700" cmpd="sng">
                      <a:solidFill>
                        <a:srgbClr val="004B87"/>
                      </a:solidFill>
                    </a:lnT>
                    <a:lnB w="12700" cmpd="sng">
                      <a:solidFill>
                        <a:srgbClr val="004B8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8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Ziele</a:t>
                      </a:r>
                      <a:endParaRPr kumimoji="0" lang="de-DE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1433" marR="91433" marT="45731" marB="45731" anchor="ctr" horzOverflow="overflow">
                    <a:lnL w="12700" cmpd="sng">
                      <a:solidFill>
                        <a:srgbClr val="004B87"/>
                      </a:solidFill>
                    </a:lnL>
                    <a:lnR w="12700" cmpd="sng">
                      <a:solidFill>
                        <a:srgbClr val="004B87"/>
                      </a:solidFill>
                    </a:lnR>
                    <a:lnT w="12700" cmpd="sng">
                      <a:solidFill>
                        <a:srgbClr val="004B87"/>
                      </a:solidFill>
                    </a:lnT>
                    <a:lnB w="12700" cmpd="sng">
                      <a:solidFill>
                        <a:srgbClr val="004B8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Anforderungen</a:t>
                      </a:r>
                      <a:endParaRPr kumimoji="0" lang="de-DE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1433" marR="91433" marT="45731" marB="45731" anchor="ctr" horzOverflow="overflow">
                    <a:lnL w="12700" cmpd="sng">
                      <a:solidFill>
                        <a:srgbClr val="004B87"/>
                      </a:solidFill>
                    </a:lnL>
                    <a:lnR w="12700" cmpd="sng">
                      <a:solidFill>
                        <a:srgbClr val="004B87"/>
                      </a:solidFill>
                    </a:lnR>
                    <a:lnT w="12700" cmpd="sng">
                      <a:solidFill>
                        <a:srgbClr val="004B87"/>
                      </a:solidFill>
                    </a:lnT>
                    <a:lnB w="12700" cmpd="sng">
                      <a:solidFill>
                        <a:srgbClr val="004B8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5969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Welche Ziele sollen erreicht werden?</a:t>
                      </a:r>
                    </a:p>
                  </a:txBody>
                  <a:tcPr marL="91433" marR="91433" marT="45731" marB="45731" horzOverflow="overflow">
                    <a:lnL w="12700" cmpd="sng">
                      <a:solidFill>
                        <a:srgbClr val="004B87"/>
                      </a:solidFill>
                    </a:lnL>
                    <a:lnR w="12700" cmpd="sng">
                      <a:solidFill>
                        <a:srgbClr val="004B87"/>
                      </a:solidFill>
                    </a:lnR>
                    <a:lnT w="12700" cmpd="sng">
                      <a:solidFill>
                        <a:srgbClr val="004B87"/>
                      </a:solidFill>
                    </a:lnT>
                    <a:lnB w="12700" cmpd="sng">
                      <a:solidFill>
                        <a:srgbClr val="004B8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Liste der Grobanforderungen an die Lösung zur Erreichung der Ziele</a:t>
                      </a:r>
                    </a:p>
                  </a:txBody>
                  <a:tcPr marL="91433" marR="91433" marT="45731" marB="45731" horzOverflow="overflow">
                    <a:lnL w="12700" cmpd="sng">
                      <a:solidFill>
                        <a:srgbClr val="004B87"/>
                      </a:solidFill>
                    </a:lnL>
                    <a:lnR w="12700" cmpd="sng">
                      <a:solidFill>
                        <a:srgbClr val="004B87"/>
                      </a:solidFill>
                    </a:lnR>
                    <a:lnT w="12700" cmpd="sng">
                      <a:solidFill>
                        <a:srgbClr val="004B87"/>
                      </a:solidFill>
                    </a:lnT>
                    <a:lnB w="12700" cmpd="sng">
                      <a:solidFill>
                        <a:srgbClr val="004B8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8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de-DE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Lösungsbeschreibung, ggf. Varianten aufzeigen</a:t>
                      </a:r>
                      <a:endParaRPr kumimoji="0" lang="de-DE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1433" marR="91433" marT="45731" marB="45731" horzOverflow="overflow">
                    <a:lnL w="12700" cmpd="sng">
                      <a:solidFill>
                        <a:srgbClr val="004B87"/>
                      </a:solidFill>
                    </a:lnL>
                    <a:lnR w="12700" cmpd="sng">
                      <a:solidFill>
                        <a:srgbClr val="004B87"/>
                      </a:solidFill>
                    </a:lnR>
                    <a:lnT w="12700" cmpd="sng">
                      <a:solidFill>
                        <a:srgbClr val="004B87"/>
                      </a:solidFill>
                    </a:lnT>
                    <a:lnB w="12700" cmpd="sng">
                      <a:solidFill>
                        <a:srgbClr val="004B8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 charset="0"/>
                        <a:buNone/>
                        <a:tabLst/>
                      </a:pPr>
                      <a:r>
                        <a:rPr kumimoji="0" lang="de-DE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Variantenauswahl und Begründung</a:t>
                      </a:r>
                      <a:endParaRPr kumimoji="0" lang="de-DE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1433" marR="91433" marT="45731" marB="45731" horzOverflow="overflow">
                    <a:lnL w="12700" cmpd="sng">
                      <a:solidFill>
                        <a:srgbClr val="004B87"/>
                      </a:solidFill>
                    </a:lnL>
                    <a:lnR w="12700" cmpd="sng">
                      <a:solidFill>
                        <a:srgbClr val="004B87"/>
                      </a:solidFill>
                    </a:lnR>
                    <a:lnT w="12700" cmpd="sng">
                      <a:solidFill>
                        <a:srgbClr val="004B87"/>
                      </a:solidFill>
                    </a:lnT>
                    <a:lnB w="12700" cmpd="sng">
                      <a:solidFill>
                        <a:srgbClr val="004B8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66105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Grobe Beschreibung der angepeilten Lösungsvariante(n) zwecks Projektplanung, z.B.: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Schulung oder Anweisung zum bestehenden Prozess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AutoNum type="arabicPeriod"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Prozessverbesserung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AutoNum type="arabicPeriod"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Neuentwicklung eines Prozesses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AutoNum type="arabicPeriod"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Prozessverbesserung mit Änderung des bestehenden IT-Systems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AutoNum type="arabicPeriod"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Einführung eines Standard-Softwares mit Standardprozessen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endParaRPr lang="de-DE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1" marB="45731" horzOverflow="overflow">
                    <a:lnL w="12700" cmpd="sng">
                      <a:solidFill>
                        <a:srgbClr val="004B87"/>
                      </a:solidFill>
                    </a:lnL>
                    <a:lnR w="12700" cmpd="sng">
                      <a:solidFill>
                        <a:srgbClr val="004B87"/>
                      </a:solidFill>
                    </a:lnR>
                    <a:lnT w="12700" cmpd="sng">
                      <a:solidFill>
                        <a:srgbClr val="004B87"/>
                      </a:solidFill>
                    </a:lnT>
                    <a:lnB w="12700" cmpd="sng">
                      <a:solidFill>
                        <a:srgbClr val="004B8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lang="de-DE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Welche Variante wird zur Zielerreichung ausgewählt und warum? Welche Verbesserung bringt die ausgewählte Variante mit sich?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endParaRPr lang="de-DE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endParaRPr lang="de-DE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endParaRPr lang="de-DE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endParaRPr lang="de-DE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endParaRPr lang="de-DE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endParaRPr lang="de-DE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endParaRPr lang="de-DE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endParaRPr lang="de-DE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None/>
                        <a:tabLst/>
                      </a:pPr>
                      <a:endParaRPr lang="de-DE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33" marR="91433" marT="45731" marB="45731" horzOverflow="overflow">
                    <a:lnL w="12700" cmpd="sng">
                      <a:solidFill>
                        <a:srgbClr val="004B87"/>
                      </a:solidFill>
                    </a:lnL>
                    <a:lnR w="12700" cmpd="sng">
                      <a:solidFill>
                        <a:srgbClr val="004B87"/>
                      </a:solidFill>
                    </a:lnR>
                    <a:lnT w="12700" cmpd="sng">
                      <a:solidFill>
                        <a:srgbClr val="004B87"/>
                      </a:solidFill>
                    </a:lnT>
                    <a:lnB w="12700" cmpd="sng">
                      <a:solidFill>
                        <a:srgbClr val="004B87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7677" name="Gruppieren 7214">
            <a:extLst>
              <a:ext uri="{FF2B5EF4-FFF2-40B4-BE49-F238E27FC236}">
                <a16:creationId xmlns:a16="http://schemas.microsoft.com/office/drawing/2014/main" id="{0714B21C-A52B-5F73-9603-8E6AA1AA833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7" name="Kreis hellblau">
              <a:extLst>
                <a:ext uri="{FF2B5EF4-FFF2-40B4-BE49-F238E27FC236}">
                  <a16:creationId xmlns:a16="http://schemas.microsoft.com/office/drawing/2014/main" id="{DD130BD8-3BA6-B55F-9D92-C9292085A2C6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B2E2EC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1CC94651-BBBB-5205-0FF8-488B68E9A7A9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4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el 1">
            <a:extLst>
              <a:ext uri="{FF2B5EF4-FFF2-40B4-BE49-F238E27FC236}">
                <a16:creationId xmlns:a16="http://schemas.microsoft.com/office/drawing/2014/main" id="{81D6C507-A35C-225E-CF4A-003DE0D3FE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Situationsanalyse</a:t>
            </a:r>
          </a:p>
        </p:txBody>
      </p:sp>
      <p:sp>
        <p:nvSpPr>
          <p:cNvPr id="28674" name="Fußzeilenplatzhalter 2">
            <a:extLst>
              <a:ext uri="{FF2B5EF4-FFF2-40B4-BE49-F238E27FC236}">
                <a16:creationId xmlns:a16="http://schemas.microsoft.com/office/drawing/2014/main" id="{8C714C5E-BF65-5B96-C22D-E8D5396E20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8675" name="Foliennummernplatzhalter 3">
            <a:extLst>
              <a:ext uri="{FF2B5EF4-FFF2-40B4-BE49-F238E27FC236}">
                <a16:creationId xmlns:a16="http://schemas.microsoft.com/office/drawing/2014/main" id="{F2D7AA81-5D73-E673-51C8-FE9A18E283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A8C1945-321E-4435-A75D-BF4938A0FA51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8676" name="Rectangle 315">
            <a:extLst>
              <a:ext uri="{FF2B5EF4-FFF2-40B4-BE49-F238E27FC236}">
                <a16:creationId xmlns:a16="http://schemas.microsoft.com/office/drawing/2014/main" id="{47D2C8A2-EF27-3704-15E7-19C44B5DC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aphicFrame>
        <p:nvGraphicFramePr>
          <p:cNvPr id="2" name="Tabelle 2">
            <a:extLst>
              <a:ext uri="{FF2B5EF4-FFF2-40B4-BE49-F238E27FC236}">
                <a16:creationId xmlns:a16="http://schemas.microsoft.com/office/drawing/2014/main" id="{6944B94F-D193-57B8-622C-49864BACBC4F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5006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635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3" marR="91443" marT="45734" marB="45734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3" marR="91443" marT="45734" marB="4573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Ist-Organisation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Geschäftsmodell / geschäftliche Sichtweise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Aufbauorganisation / Strukturen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Ablauforganisation / Prozesse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34" marB="4573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Beschreibung, sofern vorhanden, der bestehenden Lösung (System/Produkt)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Ziel und Anwendungszweck, Funktion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Dokumentation zur bestehenden Lösung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Betriebskosten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34" marB="4573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Mengen und Häufigkeit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Eingesetzte Sachmittel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Geschäftsvorfälle und Transaktionen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Datenbestände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34" marB="4573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2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Stärken-, Schwächen- und Ursachenanalyse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Stärken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Schwächen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Ursachen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34" marB="4573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85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Beschreibung des Ist-Gesamtkontexts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Beschreibung des Systemkontexts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Kontextdiagramm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34" marB="4573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7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Fazit und Handlungsbedarf</a:t>
                      </a: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34" marB="4573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41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20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34" marB="4573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28706" name="Gruppieren 7214">
            <a:extLst>
              <a:ext uri="{FF2B5EF4-FFF2-40B4-BE49-F238E27FC236}">
                <a16:creationId xmlns:a16="http://schemas.microsoft.com/office/drawing/2014/main" id="{3A77E937-465F-0DFD-5148-3161D53F322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277079D1-4D40-DB90-3A88-990511100346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B2E2EC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81E691AC-A4BA-56C7-D423-8E4CC5172C42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5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el 1">
            <a:extLst>
              <a:ext uri="{FF2B5EF4-FFF2-40B4-BE49-F238E27FC236}">
                <a16:creationId xmlns:a16="http://schemas.microsoft.com/office/drawing/2014/main" id="{32C0693E-945F-3A1E-C301-6F80694563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333375"/>
            <a:ext cx="62642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Organisationsanforderungen</a:t>
            </a:r>
          </a:p>
        </p:txBody>
      </p:sp>
      <p:sp>
        <p:nvSpPr>
          <p:cNvPr id="29698" name="Fußzeilenplatzhalter 2">
            <a:extLst>
              <a:ext uri="{FF2B5EF4-FFF2-40B4-BE49-F238E27FC236}">
                <a16:creationId xmlns:a16="http://schemas.microsoft.com/office/drawing/2014/main" id="{7AD64253-E8BB-950A-6428-65523CB627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29699" name="Foliennummernplatzhalter 3">
            <a:extLst>
              <a:ext uri="{FF2B5EF4-FFF2-40B4-BE49-F238E27FC236}">
                <a16:creationId xmlns:a16="http://schemas.microsoft.com/office/drawing/2014/main" id="{91131CFA-1823-B193-26A2-77F42327B2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85AAAE4-527A-4B69-891F-459DC69EA0D3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29700" name="Rectangle 315">
            <a:extLst>
              <a:ext uri="{FF2B5EF4-FFF2-40B4-BE49-F238E27FC236}">
                <a16:creationId xmlns:a16="http://schemas.microsoft.com/office/drawing/2014/main" id="{6881C420-97D2-609E-4903-F11E9C791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pSp>
        <p:nvGrpSpPr>
          <p:cNvPr id="29701" name="Gruppieren 7214">
            <a:extLst>
              <a:ext uri="{FF2B5EF4-FFF2-40B4-BE49-F238E27FC236}">
                <a16:creationId xmlns:a16="http://schemas.microsoft.com/office/drawing/2014/main" id="{04BF938E-771C-4229-DEB3-A6CC9DEA221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F0389750-1813-CC17-1038-6B410F376805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B2E2EC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2EA62E2C-61EA-8584-2C00-23067E0C6636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6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graphicFrame>
        <p:nvGraphicFramePr>
          <p:cNvPr id="7" name="Tabelle 2">
            <a:extLst>
              <a:ext uri="{FF2B5EF4-FFF2-40B4-BE49-F238E27FC236}">
                <a16:creationId xmlns:a16="http://schemas.microsoft.com/office/drawing/2014/main" id="{C8AE476D-D349-5091-771C-A67FDF13E010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45910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663">
                <a:tc>
                  <a:txBody>
                    <a:bodyPr/>
                    <a:lstStyle/>
                    <a:p>
                      <a:r>
                        <a:rPr lang="de-CH" sz="1200" dirty="0"/>
                        <a:t>Inhalt</a:t>
                      </a:r>
                    </a:p>
                  </a:txBody>
                  <a:tcPr marL="91444" marR="91444" marT="45738" marB="4573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9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Stossrichtung des geplanten / geänderten Geschäftsmodells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Beschreibung der geschäftsstrategiebezogenen Anforderungen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5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Stossrichtung des geplanten / geänderten Aufbauorganisation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Text, beispielsweise aufgrund der neuen geschäftsstrategiebezogenen Aspekte ist von einer zentralen Aufbauorganisation zu einer dezentralen Organisation zu wechseln, mit Entscheidungsbefugnissen auf ….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57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Stossrichtung des geplanten / geänderten Ablauforganisation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Die geplante Lösung bedingt ebenfalls Änderungen bei der Ablauforganisation. Der Beschaffungsprozess kann vereinfacht und beschleunigt werden. Es fallen einzelne Prozessschritte weg oder können zusammengefasst werden …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99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Anforderungskatalog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Anforderungen und Abnahmekriterien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el 1">
            <a:extLst>
              <a:ext uri="{FF2B5EF4-FFF2-40B4-BE49-F238E27FC236}">
                <a16:creationId xmlns:a16="http://schemas.microsoft.com/office/drawing/2014/main" id="{9C345544-E031-ADAB-64B0-32F09D8EA2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333375"/>
            <a:ext cx="62642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Organisationskonzept</a:t>
            </a:r>
          </a:p>
        </p:txBody>
      </p:sp>
      <p:sp>
        <p:nvSpPr>
          <p:cNvPr id="30722" name="Fußzeilenplatzhalter 2">
            <a:extLst>
              <a:ext uri="{FF2B5EF4-FFF2-40B4-BE49-F238E27FC236}">
                <a16:creationId xmlns:a16="http://schemas.microsoft.com/office/drawing/2014/main" id="{75DBA633-A0D6-C3E7-9231-ED32E0E509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0723" name="Foliennummernplatzhalter 3">
            <a:extLst>
              <a:ext uri="{FF2B5EF4-FFF2-40B4-BE49-F238E27FC236}">
                <a16:creationId xmlns:a16="http://schemas.microsoft.com/office/drawing/2014/main" id="{F2AB09F8-CD32-7C6E-D049-B4EF252105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5277F19-3DD5-4E56-8968-8D7B83F5399B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30724" name="Rectangle 315">
            <a:extLst>
              <a:ext uri="{FF2B5EF4-FFF2-40B4-BE49-F238E27FC236}">
                <a16:creationId xmlns:a16="http://schemas.microsoft.com/office/drawing/2014/main" id="{23E10894-8C69-0189-A2D3-2D0690A307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pSp>
        <p:nvGrpSpPr>
          <p:cNvPr id="30725" name="Gruppieren 7214">
            <a:extLst>
              <a:ext uri="{FF2B5EF4-FFF2-40B4-BE49-F238E27FC236}">
                <a16:creationId xmlns:a16="http://schemas.microsoft.com/office/drawing/2014/main" id="{EBCB64F1-9CD8-DC37-C64F-0136948EB6F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C2760DEA-B11E-5667-26B3-DC0DDC7DB825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B2E2EC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30994248-A7D3-57CD-E7A2-16FD88550CBF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7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graphicFrame>
        <p:nvGraphicFramePr>
          <p:cNvPr id="6" name="Tabelle 2">
            <a:extLst>
              <a:ext uri="{FF2B5EF4-FFF2-40B4-BE49-F238E27FC236}">
                <a16:creationId xmlns:a16="http://schemas.microsoft.com/office/drawing/2014/main" id="{993C4A8C-7DCB-9000-AA5E-D671056FB2AC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4973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635">
                <a:tc>
                  <a:txBody>
                    <a:bodyPr/>
                    <a:lstStyle/>
                    <a:p>
                      <a:r>
                        <a:rPr lang="de-CH" sz="1200" dirty="0"/>
                        <a:t>Inhalt</a:t>
                      </a:r>
                    </a:p>
                  </a:txBody>
                  <a:tcPr marL="91444" marR="91444" marT="45734" marB="4573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9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Geschäftsmodell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Kundensegmentierung, Kundenberührungspunkte und Kundenbeziehungen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Schlüsselaktivitäten, Schlüsselressourcen, Schlüsselpartner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Einnahmequellen und Kostenstruktur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9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Aufbauorganisation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Organisationsprinzipien und -varianten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Organisationsbeschreibung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Organigramm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56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Ablauforganisation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Prozesslandkarte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Ist- / Soll-Beschreibung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Zu unterstützende Prozesse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Grobe Prozessbeschreibung (Kernprozesse, Führungsprozesse, Supportprozesse)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4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Übersicht der Veränderungen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Beschreibung der Änderungen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42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Anforderungsabdeckung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Anforderungen und deren Abdeckung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el 1">
            <a:extLst>
              <a:ext uri="{FF2B5EF4-FFF2-40B4-BE49-F238E27FC236}">
                <a16:creationId xmlns:a16="http://schemas.microsoft.com/office/drawing/2014/main" id="{69B04828-C379-99B9-0DF0-FA58D26625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333375"/>
            <a:ext cx="62642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Geschäftsmodellbeschreibung 1/2</a:t>
            </a:r>
          </a:p>
        </p:txBody>
      </p:sp>
      <p:sp>
        <p:nvSpPr>
          <p:cNvPr id="31746" name="Fußzeilenplatzhalter 2">
            <a:extLst>
              <a:ext uri="{FF2B5EF4-FFF2-40B4-BE49-F238E27FC236}">
                <a16:creationId xmlns:a16="http://schemas.microsoft.com/office/drawing/2014/main" id="{4139256B-2B24-7A77-F405-8FEF1BAA68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1747" name="Foliennummernplatzhalter 3">
            <a:extLst>
              <a:ext uri="{FF2B5EF4-FFF2-40B4-BE49-F238E27FC236}">
                <a16:creationId xmlns:a16="http://schemas.microsoft.com/office/drawing/2014/main" id="{AD025B8F-005E-F6AD-E1E8-A088D0A66B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C8F3AA6-AA06-4606-BD0E-CC362D556DBC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31748" name="Rectangle 315">
            <a:extLst>
              <a:ext uri="{FF2B5EF4-FFF2-40B4-BE49-F238E27FC236}">
                <a16:creationId xmlns:a16="http://schemas.microsoft.com/office/drawing/2014/main" id="{27A782A4-98E1-5406-298C-D1644AB72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pSp>
        <p:nvGrpSpPr>
          <p:cNvPr id="31749" name="Gruppieren 7214">
            <a:extLst>
              <a:ext uri="{FF2B5EF4-FFF2-40B4-BE49-F238E27FC236}">
                <a16:creationId xmlns:a16="http://schemas.microsoft.com/office/drawing/2014/main" id="{BABFBBB2-0BA9-84AA-B4DB-00C702ACBAE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947550EB-CCFD-CF2E-AD53-7DBE97160E1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B2E2EC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8A59BB7A-0BD0-228A-BC67-5D96605E67B8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8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graphicFrame>
        <p:nvGraphicFramePr>
          <p:cNvPr id="6" name="Tabelle 2">
            <a:extLst>
              <a:ext uri="{FF2B5EF4-FFF2-40B4-BE49-F238E27FC236}">
                <a16:creationId xmlns:a16="http://schemas.microsoft.com/office/drawing/2014/main" id="{EF1CFFD4-C509-9262-E7F3-3677BEDCF096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5169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595">
                <a:tc>
                  <a:txBody>
                    <a:bodyPr/>
                    <a:lstStyle/>
                    <a:p>
                      <a:r>
                        <a:rPr lang="de-CH" sz="1200" dirty="0"/>
                        <a:t>Inhalt</a:t>
                      </a:r>
                    </a:p>
                  </a:txBody>
                  <a:tcPr marL="91444" marR="91444" marT="45728" marB="4572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8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Kundensegmente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Für wen soll Wert geschaffen werden? Wer sind die wichtigsten Kunden? 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8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Wertangebote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Welche Produkt- oder Dienstleistungspakete werden den verschiedenen Kundensegmenten angeboten?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8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Kanäle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Kommunikationskanäle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Distributionskanäle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Verkaufskanäle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98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Kundenbeziehungen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Welche Arten von Kundenbeziehungen bestehen?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98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Schlüsselaktivitäten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Wie wird das Wertangebot geschaffen (produziert, erstellt)?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Wie werden die relevanten Märkte erreicht?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Wie werden Kundenbeziehungen aufgebaut und aufrechterhalten?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el 1">
            <a:extLst>
              <a:ext uri="{FF2B5EF4-FFF2-40B4-BE49-F238E27FC236}">
                <a16:creationId xmlns:a16="http://schemas.microsoft.com/office/drawing/2014/main" id="{A27B4859-FB5F-8D5C-31C6-E166C061BA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333375"/>
            <a:ext cx="62642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Geschäftsmodellbeschreibung 2/2</a:t>
            </a:r>
          </a:p>
        </p:txBody>
      </p:sp>
      <p:sp>
        <p:nvSpPr>
          <p:cNvPr id="32770" name="Fußzeilenplatzhalter 2">
            <a:extLst>
              <a:ext uri="{FF2B5EF4-FFF2-40B4-BE49-F238E27FC236}">
                <a16:creationId xmlns:a16="http://schemas.microsoft.com/office/drawing/2014/main" id="{F8716247-4195-07A5-B83C-B2F8CD07EF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2771" name="Foliennummernplatzhalter 3">
            <a:extLst>
              <a:ext uri="{FF2B5EF4-FFF2-40B4-BE49-F238E27FC236}">
                <a16:creationId xmlns:a16="http://schemas.microsoft.com/office/drawing/2014/main" id="{3C062B32-A98A-4604-60CC-EF24943A2E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73793A7-B379-44E0-AF8E-C15B54C5E4A3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32772" name="Rectangle 315">
            <a:extLst>
              <a:ext uri="{FF2B5EF4-FFF2-40B4-BE49-F238E27FC236}">
                <a16:creationId xmlns:a16="http://schemas.microsoft.com/office/drawing/2014/main" id="{0DBAA3F6-AF24-11C4-3B0A-121E32614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pSp>
        <p:nvGrpSpPr>
          <p:cNvPr id="32773" name="Gruppieren 7214">
            <a:extLst>
              <a:ext uri="{FF2B5EF4-FFF2-40B4-BE49-F238E27FC236}">
                <a16:creationId xmlns:a16="http://schemas.microsoft.com/office/drawing/2014/main" id="{96F166B6-43F8-9CB3-FD69-24E17691413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49853740-6AAB-CC9E-9A85-9ED02797A98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B2E2EC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A2539453-B00A-ADBD-7193-D0D674C61A0C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8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graphicFrame>
        <p:nvGraphicFramePr>
          <p:cNvPr id="6" name="Tabelle 2">
            <a:extLst>
              <a:ext uri="{FF2B5EF4-FFF2-40B4-BE49-F238E27FC236}">
                <a16:creationId xmlns:a16="http://schemas.microsoft.com/office/drawing/2014/main" id="{C6EA4186-FF0A-E1B8-E94A-81B1CE1B8075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4199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573">
                <a:tc>
                  <a:txBody>
                    <a:bodyPr/>
                    <a:lstStyle/>
                    <a:p>
                      <a:r>
                        <a:rPr lang="de-CH" sz="1200" dirty="0"/>
                        <a:t>Inhalt</a:t>
                      </a:r>
                    </a:p>
                  </a:txBody>
                  <a:tcPr marL="91444" marR="91444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98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Schlüsselressourcen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Physische, finanzielle, intellektuelle, menschliche Schlüsselressourcen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698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Schlüsselpartnerschaften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Partnerschaften wie strategische Allianzen zwischen Wettbewerbern und Nicht-Wettbewerben, „Joint Ventures zur Entwicklung neuer Geschäfte, Käufer-Anbieter-Beziehungen zur Sicherung zuverlässiger Versorgung, etc.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8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Einnahmequellen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Welche Einnahmequellen bestehen, z.B. Verkauf, Nutzungsgebühr, Mitgliedsgebühr, Verleih/Vermietung/Leasing, Lizenzen, Maklergebühren, Werbung, </a:t>
                      </a:r>
                      <a:r>
                        <a:rPr lang="de-CH" sz="1200" i="1" kern="120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etc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698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Kostenstruktur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Kostenorientiertes Geschäftsmodell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Wertorientiertes Geschäftsmodell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el 1">
            <a:extLst>
              <a:ext uri="{FF2B5EF4-FFF2-40B4-BE49-F238E27FC236}">
                <a16:creationId xmlns:a16="http://schemas.microsoft.com/office/drawing/2014/main" id="{5D4DDAEA-C5AF-E423-495B-6D8013F6DD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333375"/>
            <a:ext cx="62642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Prozessbeschreibung</a:t>
            </a:r>
          </a:p>
        </p:txBody>
      </p:sp>
      <p:sp>
        <p:nvSpPr>
          <p:cNvPr id="33794" name="Fußzeilenplatzhalter 2">
            <a:extLst>
              <a:ext uri="{FF2B5EF4-FFF2-40B4-BE49-F238E27FC236}">
                <a16:creationId xmlns:a16="http://schemas.microsoft.com/office/drawing/2014/main" id="{A4F8E2BC-23A1-6A62-3D9D-0026B90F57C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3795" name="Foliennummernplatzhalter 3">
            <a:extLst>
              <a:ext uri="{FF2B5EF4-FFF2-40B4-BE49-F238E27FC236}">
                <a16:creationId xmlns:a16="http://schemas.microsoft.com/office/drawing/2014/main" id="{A66A5610-5D5A-DE0E-0629-A8BD76A909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7D53893-DBC3-4DC5-B1F7-1BB2689D5AA9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33796" name="Rectangle 315">
            <a:extLst>
              <a:ext uri="{FF2B5EF4-FFF2-40B4-BE49-F238E27FC236}">
                <a16:creationId xmlns:a16="http://schemas.microsoft.com/office/drawing/2014/main" id="{D8194517-023B-DDEA-7490-031B32CE5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pSp>
        <p:nvGrpSpPr>
          <p:cNvPr id="33797" name="Gruppieren 7214">
            <a:extLst>
              <a:ext uri="{FF2B5EF4-FFF2-40B4-BE49-F238E27FC236}">
                <a16:creationId xmlns:a16="http://schemas.microsoft.com/office/drawing/2014/main" id="{DCB97827-AB90-5E08-F494-D8E1DF1DD91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C81BBDDD-2ADF-4546-1C1D-FC2D7D686F12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B2E2EC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FB96497E-013E-9F80-5EBD-A0D748836ED2}"/>
                </a:ext>
              </a:extLst>
            </p:cNvPr>
            <p:cNvSpPr txBox="1"/>
            <p:nvPr/>
          </p:nvSpPr>
          <p:spPr>
            <a:xfrm>
              <a:off x="2726751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9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graphicFrame>
        <p:nvGraphicFramePr>
          <p:cNvPr id="6" name="Tabelle 2">
            <a:extLst>
              <a:ext uri="{FF2B5EF4-FFF2-40B4-BE49-F238E27FC236}">
                <a16:creationId xmlns:a16="http://schemas.microsoft.com/office/drawing/2014/main" id="{6357037C-E5AA-0AAD-2079-4DA40BE8F2A6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5222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622">
                <a:tc>
                  <a:txBody>
                    <a:bodyPr/>
                    <a:lstStyle/>
                    <a:p>
                      <a:r>
                        <a:rPr lang="de-CH" sz="1200" dirty="0"/>
                        <a:t>Inhalt</a:t>
                      </a:r>
                    </a:p>
                  </a:txBody>
                  <a:tcPr marL="91444" marR="91444" marT="45732" marB="4573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020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Prozessbezeichnung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Prozessverantwortlicher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2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Prozessbeteiligte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4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Prozessziele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14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Prozesskennzahlen / Messgrössen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84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Kritische Erfolgsfaktoren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84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Prozessbewertung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6989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Prozessdiagramm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el 1">
            <a:extLst>
              <a:ext uri="{FF2B5EF4-FFF2-40B4-BE49-F238E27FC236}">
                <a16:creationId xmlns:a16="http://schemas.microsoft.com/office/drawing/2014/main" id="{963492D6-7F0B-193A-DC12-2FC6B82676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19250" y="333375"/>
            <a:ext cx="62642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Organisationsbeschreibung</a:t>
            </a:r>
          </a:p>
        </p:txBody>
      </p:sp>
      <p:sp>
        <p:nvSpPr>
          <p:cNvPr id="34818" name="Fußzeilenplatzhalter 2">
            <a:extLst>
              <a:ext uri="{FF2B5EF4-FFF2-40B4-BE49-F238E27FC236}">
                <a16:creationId xmlns:a16="http://schemas.microsoft.com/office/drawing/2014/main" id="{F06E5881-86A4-11F4-20BF-DDF783FE3AB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4819" name="Foliennummernplatzhalter 3">
            <a:extLst>
              <a:ext uri="{FF2B5EF4-FFF2-40B4-BE49-F238E27FC236}">
                <a16:creationId xmlns:a16="http://schemas.microsoft.com/office/drawing/2014/main" id="{0A9C437F-D5C2-E8A7-067D-D73B3FB26A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ACB12FE-701D-41AF-BBCF-9F1149BD542E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34820" name="Rectangle 315">
            <a:extLst>
              <a:ext uri="{FF2B5EF4-FFF2-40B4-BE49-F238E27FC236}">
                <a16:creationId xmlns:a16="http://schemas.microsoft.com/office/drawing/2014/main" id="{40E07218-8623-05B3-075D-FA0F9EFB3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pSp>
        <p:nvGrpSpPr>
          <p:cNvPr id="34821" name="Gruppieren 7214">
            <a:extLst>
              <a:ext uri="{FF2B5EF4-FFF2-40B4-BE49-F238E27FC236}">
                <a16:creationId xmlns:a16="http://schemas.microsoft.com/office/drawing/2014/main" id="{5C9D8EF3-2780-F0FA-E221-50D3F830049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25D840CF-0328-5837-42FB-B93079B0779F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B2E2EC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93FF0CE0-588E-7B47-B5A1-A86A1D543728}"/>
                </a:ext>
              </a:extLst>
            </p:cNvPr>
            <p:cNvSpPr txBox="1"/>
            <p:nvPr/>
          </p:nvSpPr>
          <p:spPr>
            <a:xfrm>
              <a:off x="2694644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10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graphicFrame>
        <p:nvGraphicFramePr>
          <p:cNvPr id="6" name="Tabelle 2">
            <a:extLst>
              <a:ext uri="{FF2B5EF4-FFF2-40B4-BE49-F238E27FC236}">
                <a16:creationId xmlns:a16="http://schemas.microsoft.com/office/drawing/2014/main" id="{28EB16AD-8C85-6EDF-2656-AAF96ABC7D98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5178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676">
                <a:tc>
                  <a:txBody>
                    <a:bodyPr/>
                    <a:lstStyle/>
                    <a:p>
                      <a:r>
                        <a:rPr lang="de-CH" sz="1200" dirty="0"/>
                        <a:t>Inhalt</a:t>
                      </a:r>
                    </a:p>
                  </a:txBody>
                  <a:tcPr marL="91444" marR="91444" marT="45740" marB="4574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44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Organigramm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2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Organisatorische Schnittstellen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0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Schnittstellen und deren Beschreibung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00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Funktionsbeschreibungen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Funktionen und deren Beschreibung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00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Personalanforderungen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0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Personalanforderungen und deren Beschreibung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el 1">
            <a:extLst>
              <a:ext uri="{FF2B5EF4-FFF2-40B4-BE49-F238E27FC236}">
                <a16:creationId xmlns:a16="http://schemas.microsoft.com/office/drawing/2014/main" id="{5FDDBA82-FE76-EA24-9700-80F67BC18E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Lösungsanforderungen</a:t>
            </a:r>
          </a:p>
        </p:txBody>
      </p:sp>
      <p:sp>
        <p:nvSpPr>
          <p:cNvPr id="35842" name="Fußzeilenplatzhalter 2">
            <a:extLst>
              <a:ext uri="{FF2B5EF4-FFF2-40B4-BE49-F238E27FC236}">
                <a16:creationId xmlns:a16="http://schemas.microsoft.com/office/drawing/2014/main" id="{71293BD1-21F4-D0B6-3492-3C9500FDEBC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5843" name="Foliennummernplatzhalter 3">
            <a:extLst>
              <a:ext uri="{FF2B5EF4-FFF2-40B4-BE49-F238E27FC236}">
                <a16:creationId xmlns:a16="http://schemas.microsoft.com/office/drawing/2014/main" id="{43500698-BD08-DC58-FF12-E6C63A5879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B2A7335-3C35-4849-9B08-C814F4787D83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35844" name="Rectangle 315">
            <a:extLst>
              <a:ext uri="{FF2B5EF4-FFF2-40B4-BE49-F238E27FC236}">
                <a16:creationId xmlns:a16="http://schemas.microsoft.com/office/drawing/2014/main" id="{9A43195F-DC28-3D47-C634-C8DA15296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aphicFrame>
        <p:nvGraphicFramePr>
          <p:cNvPr id="2" name="Tabelle 2">
            <a:extLst>
              <a:ext uri="{FF2B5EF4-FFF2-40B4-BE49-F238E27FC236}">
                <a16:creationId xmlns:a16="http://schemas.microsoft.com/office/drawing/2014/main" id="{1F84A6B9-CBDB-F157-EA1A-B11D6CB80893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052513"/>
          <a:ext cx="8785225" cy="5267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64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9548">
                <a:tc>
                  <a:txBody>
                    <a:bodyPr/>
                    <a:lstStyle/>
                    <a:p>
                      <a:r>
                        <a:rPr lang="de-CH" sz="1200" dirty="0"/>
                        <a:t>Ergebnis</a:t>
                      </a:r>
                    </a:p>
                  </a:txBody>
                  <a:tcPr marL="91443" marR="91443" marT="45722" marB="45722"/>
                </a:tc>
                <a:tc>
                  <a:txBody>
                    <a:bodyPr/>
                    <a:lstStyle/>
                    <a:p>
                      <a:r>
                        <a:rPr lang="de-CH" sz="1200" dirty="0"/>
                        <a:t>Beurteilung</a:t>
                      </a:r>
                    </a:p>
                  </a:txBody>
                  <a:tcPr marL="91443" marR="91443" marT="45722" marB="4572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5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Übersicht aller Aufträge (evtl. unterteilt nach Releases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Realisierungseinheit, Auftrag, Beschreibung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2" marB="4572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4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Releases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Datum, Release, Auftrag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2" marB="4572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8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Allgemeine Beschreibung</a:t>
                      </a:r>
                      <a:b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b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Geschäftlicher und systemischer Kontext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Wirkung / Nutzen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Anwendungsfall (Use Case)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2" marB="4572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269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Anforderungen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Für jeden Auftrag einzeln auszufüllen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   - Priorität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   - Bezeichnung Titel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   - Auftrags- / Identifikationsnummer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   - Produkt-/Systemübersicht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   - Zu erreichende Ziele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   - Fachlicher Beschrieb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   - User Story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   - Organisation, Funktion, Qualität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   - Erwartungshaltung des Anwenders und Absprachen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   - Funktionsbeschrieb / Nutzen / Mehrwert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   - Geschäftsrelevanz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   - Akzeptanzkriterien, </a:t>
                      </a:r>
                      <a:r>
                        <a:rPr lang="de-CH" sz="1200" i="1" kern="1200" dirty="0" err="1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Product</a:t>
                      </a: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Compliance, Realisierungstermin, Geschätzter Aufwand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    - Testkriterien und weitere Aspekte</a:t>
                      </a:r>
                    </a:p>
                  </a:txBody>
                  <a:tcPr marL="68582" marR="68582" marT="0" marB="0"/>
                </a:tc>
                <a:tc>
                  <a:txBody>
                    <a:bodyPr/>
                    <a:lstStyle/>
                    <a:p>
                      <a:endParaRPr lang="de-CH" sz="1200" dirty="0"/>
                    </a:p>
                  </a:txBody>
                  <a:tcPr marL="91443" marR="91443" marT="45722" marB="4572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5865" name="Gruppieren 7214">
            <a:extLst>
              <a:ext uri="{FF2B5EF4-FFF2-40B4-BE49-F238E27FC236}">
                <a16:creationId xmlns:a16="http://schemas.microsoft.com/office/drawing/2014/main" id="{1D757C0E-5104-FF7A-553C-AD1762F5721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4CF4E778-9FDD-F08F-1E96-136FA37E878C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B2E2EC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4F2A9077-0091-B68C-968D-27A84DBDB36A}"/>
                </a:ext>
              </a:extLst>
            </p:cNvPr>
            <p:cNvSpPr txBox="1"/>
            <p:nvPr/>
          </p:nvSpPr>
          <p:spPr>
            <a:xfrm>
              <a:off x="2694644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11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el 1">
            <a:extLst>
              <a:ext uri="{FF2B5EF4-FFF2-40B4-BE49-F238E27FC236}">
                <a16:creationId xmlns:a16="http://schemas.microsoft.com/office/drawing/2014/main" id="{D3897C51-18C3-B551-AA73-8B6D2D10D5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0925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Produktkonzept</a:t>
            </a:r>
          </a:p>
        </p:txBody>
      </p:sp>
      <p:sp>
        <p:nvSpPr>
          <p:cNvPr id="36866" name="Fußzeilenplatzhalter 2">
            <a:extLst>
              <a:ext uri="{FF2B5EF4-FFF2-40B4-BE49-F238E27FC236}">
                <a16:creationId xmlns:a16="http://schemas.microsoft.com/office/drawing/2014/main" id="{08570541-3830-44C4-A4E8-4943EE50B8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6867" name="Foliennummernplatzhalter 3">
            <a:extLst>
              <a:ext uri="{FF2B5EF4-FFF2-40B4-BE49-F238E27FC236}">
                <a16:creationId xmlns:a16="http://schemas.microsoft.com/office/drawing/2014/main" id="{AA96C5F1-EA46-9D7E-0C29-600DF6FDEC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38CCBF5-8730-4BBB-87BF-C4D42872B955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36868" name="Rectangle 315">
            <a:extLst>
              <a:ext uri="{FF2B5EF4-FFF2-40B4-BE49-F238E27FC236}">
                <a16:creationId xmlns:a16="http://schemas.microsoft.com/office/drawing/2014/main" id="{2A36411C-C89E-95EC-F4DD-33B347225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pSp>
        <p:nvGrpSpPr>
          <p:cNvPr id="36869" name="Gruppieren 7214">
            <a:extLst>
              <a:ext uri="{FF2B5EF4-FFF2-40B4-BE49-F238E27FC236}">
                <a16:creationId xmlns:a16="http://schemas.microsoft.com/office/drawing/2014/main" id="{B8B4B202-F4E7-5AE2-71A6-26AB2599B9C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4" name="Kreis hellblau">
              <a:extLst>
                <a:ext uri="{FF2B5EF4-FFF2-40B4-BE49-F238E27FC236}">
                  <a16:creationId xmlns:a16="http://schemas.microsoft.com/office/drawing/2014/main" id="{FDC91797-07B5-4E7A-0A29-4B1102D220CB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B2E2EC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5" name="Textfeld 4">
              <a:extLst>
                <a:ext uri="{FF2B5EF4-FFF2-40B4-BE49-F238E27FC236}">
                  <a16:creationId xmlns:a16="http://schemas.microsoft.com/office/drawing/2014/main" id="{0F653A61-FDDC-2F49-CC65-7F7AECBA0401}"/>
                </a:ext>
              </a:extLst>
            </p:cNvPr>
            <p:cNvSpPr txBox="1"/>
            <p:nvPr/>
          </p:nvSpPr>
          <p:spPr>
            <a:xfrm>
              <a:off x="2694644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12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graphicFrame>
        <p:nvGraphicFramePr>
          <p:cNvPr id="6" name="Tabelle 2">
            <a:extLst>
              <a:ext uri="{FF2B5EF4-FFF2-40B4-BE49-F238E27FC236}">
                <a16:creationId xmlns:a16="http://schemas.microsoft.com/office/drawing/2014/main" id="{FEFA899C-648C-A73C-5611-D8B11FAC52B2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5187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681">
                <a:tc>
                  <a:txBody>
                    <a:bodyPr/>
                    <a:lstStyle/>
                    <a:p>
                      <a:r>
                        <a:rPr lang="de-CH" sz="1200" dirty="0"/>
                        <a:t>Inhalt</a:t>
                      </a:r>
                    </a:p>
                  </a:txBody>
                  <a:tcPr marL="91444" marR="91444" marT="45741" marB="4574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3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Anforderungen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Anforderungen und Abnahmekriterien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85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Abgrenzung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9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Verwendungszweck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5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Produktklassifizierungen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Massenprodukt, Serienprodukt, Nischenprodukt, Individualprodukt, Dienstleistung, ....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57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Varianten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Varianten aufführen und beschreiben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85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Variantenvergleich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85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Gewählte Variante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el 1">
            <a:extLst>
              <a:ext uri="{FF2B5EF4-FFF2-40B4-BE49-F238E27FC236}">
                <a16:creationId xmlns:a16="http://schemas.microsoft.com/office/drawing/2014/main" id="{3E66BB27-6504-3EC9-124F-EC7AC7F825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4227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Detailspezifikation</a:t>
            </a:r>
          </a:p>
        </p:txBody>
      </p:sp>
      <p:sp>
        <p:nvSpPr>
          <p:cNvPr id="37890" name="Fußzeilenplatzhalter 2">
            <a:extLst>
              <a:ext uri="{FF2B5EF4-FFF2-40B4-BE49-F238E27FC236}">
                <a16:creationId xmlns:a16="http://schemas.microsoft.com/office/drawing/2014/main" id="{92150C61-9552-A5C8-2587-B503EF72FBA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7891" name="Foliennummernplatzhalter 3">
            <a:extLst>
              <a:ext uri="{FF2B5EF4-FFF2-40B4-BE49-F238E27FC236}">
                <a16:creationId xmlns:a16="http://schemas.microsoft.com/office/drawing/2014/main" id="{2818E8E9-817D-1C7D-858C-88C169DAAF4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C1752C3-EBD1-43FF-9972-C9BF53D88099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37892" name="Rectangle 315">
            <a:extLst>
              <a:ext uri="{FF2B5EF4-FFF2-40B4-BE49-F238E27FC236}">
                <a16:creationId xmlns:a16="http://schemas.microsoft.com/office/drawing/2014/main" id="{4DC9FB89-9D82-33D8-DBE6-1F8B027E9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B19459FE-80E9-DD84-3472-2558E7495391}"/>
              </a:ext>
            </a:extLst>
          </p:cNvPr>
          <p:cNvGraphicFramePr>
            <a:graphicFrameLocks noGrp="1"/>
          </p:cNvGraphicFramePr>
          <p:nvPr/>
        </p:nvGraphicFramePr>
        <p:xfrm>
          <a:off x="755650" y="1352550"/>
          <a:ext cx="7704138" cy="1498600"/>
        </p:xfrm>
        <a:graphic>
          <a:graphicData uri="http://schemas.openxmlformats.org/drawingml/2006/table">
            <a:tbl>
              <a:tblPr firstRow="1" firstCol="1" bandRow="1"/>
              <a:tblGrid>
                <a:gridCol w="477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9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7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130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Nr.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Anforderung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Beschreibung der Anforderung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Anforderungen der Organisation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02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" name="Tabelle 1">
            <a:extLst>
              <a:ext uri="{FF2B5EF4-FFF2-40B4-BE49-F238E27FC236}">
                <a16:creationId xmlns:a16="http://schemas.microsoft.com/office/drawing/2014/main" id="{83098CE4-E814-CCBB-A0A0-9C56CAF8CC50}"/>
              </a:ext>
            </a:extLst>
          </p:cNvPr>
          <p:cNvGraphicFramePr>
            <a:graphicFrameLocks noGrp="1"/>
          </p:cNvGraphicFramePr>
          <p:nvPr/>
        </p:nvGraphicFramePr>
        <p:xfrm>
          <a:off x="755650" y="3154363"/>
          <a:ext cx="7704138" cy="1498600"/>
        </p:xfrm>
        <a:graphic>
          <a:graphicData uri="http://schemas.openxmlformats.org/drawingml/2006/table">
            <a:tbl>
              <a:tblPr firstRow="1" firstCol="1" bandRow="1"/>
              <a:tblGrid>
                <a:gridCol w="477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9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7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130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Nr.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Anforderung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Beschreibung der Anforderung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Funktionale Anforderungen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Kursanmeldungen erfassen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02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Anzeigen Bestätigung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3" name="Tabelle 2">
            <a:extLst>
              <a:ext uri="{FF2B5EF4-FFF2-40B4-BE49-F238E27FC236}">
                <a16:creationId xmlns:a16="http://schemas.microsoft.com/office/drawing/2014/main" id="{47253399-CAC2-485C-C0F6-DC71EB099CCE}"/>
              </a:ext>
            </a:extLst>
          </p:cNvPr>
          <p:cNvGraphicFramePr>
            <a:graphicFrameLocks noGrp="1"/>
          </p:cNvGraphicFramePr>
          <p:nvPr/>
        </p:nvGraphicFramePr>
        <p:xfrm>
          <a:off x="755650" y="4810125"/>
          <a:ext cx="7704138" cy="1239838"/>
        </p:xfrm>
        <a:graphic>
          <a:graphicData uri="http://schemas.openxmlformats.org/drawingml/2006/table">
            <a:tbl>
              <a:tblPr firstRow="1" firstCol="1" bandRow="1"/>
              <a:tblGrid>
                <a:gridCol w="477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95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97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1362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Nr.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Anforderung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Beschreibung der Anforderung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427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Qualitätsanforderung, Rahmenbedingung</a:t>
                      </a:r>
                      <a:br>
                        <a:rPr lang="de-CH" sz="1200" b="1" i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</a:br>
                      <a:endParaRPr lang="de-CH" sz="1200" b="1" i="1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ISO 9001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1525"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de-CH" sz="1200" i="1" dirty="0">
                          <a:effectLst/>
                          <a:latin typeface="Calibri Light" panose="020F030202020403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02</a:t>
                      </a: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de-CH" sz="1200" i="1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74" marR="6857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7975" name="Gruppieren 7214">
            <a:extLst>
              <a:ext uri="{FF2B5EF4-FFF2-40B4-BE49-F238E27FC236}">
                <a16:creationId xmlns:a16="http://schemas.microsoft.com/office/drawing/2014/main" id="{D25A70B3-9E63-D5C2-4F79-1EA5A3738BA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5" name="Kreis hellblau">
              <a:extLst>
                <a:ext uri="{FF2B5EF4-FFF2-40B4-BE49-F238E27FC236}">
                  <a16:creationId xmlns:a16="http://schemas.microsoft.com/office/drawing/2014/main" id="{C70BD61C-53DC-3ED7-9646-DA5F2B7D9BA4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B2E2EC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53E148A8-D6DA-6FF0-1874-F6A056E1E34B}"/>
                </a:ext>
              </a:extLst>
            </p:cNvPr>
            <p:cNvSpPr txBox="1"/>
            <p:nvPr/>
          </p:nvSpPr>
          <p:spPr>
            <a:xfrm>
              <a:off x="2694644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13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el 1">
            <a:extLst>
              <a:ext uri="{FF2B5EF4-FFF2-40B4-BE49-F238E27FC236}">
                <a16:creationId xmlns:a16="http://schemas.microsoft.com/office/drawing/2014/main" id="{D39CC17A-62AF-83D4-D7E9-5EC64AF5B3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5713" y="455613"/>
            <a:ext cx="4422775" cy="431800"/>
          </a:xfrm>
        </p:spPr>
        <p:txBody>
          <a:bodyPr/>
          <a:lstStyle/>
          <a:p>
            <a:pPr algn="ctr"/>
            <a:r>
              <a:rPr lang="de-CH" altLang="de-DE">
                <a:ea typeface="ＭＳ Ｐゴシック" panose="020B0600070205080204" pitchFamily="34" charset="-128"/>
              </a:rPr>
              <a:t>Einführungskonzept</a:t>
            </a:r>
          </a:p>
        </p:txBody>
      </p:sp>
      <p:sp>
        <p:nvSpPr>
          <p:cNvPr id="38914" name="Fußzeilenplatzhalter 2">
            <a:extLst>
              <a:ext uri="{FF2B5EF4-FFF2-40B4-BE49-F238E27FC236}">
                <a16:creationId xmlns:a16="http://schemas.microsoft.com/office/drawing/2014/main" id="{1B80D610-3838-E165-3B69-6397F0E7A92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de-DE" altLang="de-DE">
                <a:solidFill>
                  <a:srgbClr val="0067C6"/>
                </a:solidFill>
              </a:rPr>
              <a:t>© BKI AG www.bki.ch</a:t>
            </a:r>
          </a:p>
        </p:txBody>
      </p:sp>
      <p:sp>
        <p:nvSpPr>
          <p:cNvPr id="38915" name="Foliennummernplatzhalter 3">
            <a:extLst>
              <a:ext uri="{FF2B5EF4-FFF2-40B4-BE49-F238E27FC236}">
                <a16:creationId xmlns:a16="http://schemas.microsoft.com/office/drawing/2014/main" id="{79A8DD25-CE2F-6BE5-71D9-71A1147089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Char char="-"/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E32C375-27C3-4F35-ACF5-0FBAA8D90861}" type="slidenum">
              <a:rPr lang="de-DE" altLang="de-DE" smtClean="0">
                <a:solidFill>
                  <a:srgbClr val="0067C6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de-DE" altLang="de-DE">
              <a:solidFill>
                <a:srgbClr val="0067C6"/>
              </a:solidFill>
            </a:endParaRPr>
          </a:p>
        </p:txBody>
      </p:sp>
      <p:sp>
        <p:nvSpPr>
          <p:cNvPr id="38916" name="Rectangle 315">
            <a:extLst>
              <a:ext uri="{FF2B5EF4-FFF2-40B4-BE49-F238E27FC236}">
                <a16:creationId xmlns:a16="http://schemas.microsoft.com/office/drawing/2014/main" id="{5FD032B6-BF8B-6EB0-4063-C2DA7525B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25" y="250825"/>
            <a:ext cx="8601075" cy="3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9D5F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de-CH" altLang="de-DE"/>
          </a:p>
        </p:txBody>
      </p:sp>
      <p:grpSp>
        <p:nvGrpSpPr>
          <p:cNvPr id="38917" name="Gruppieren 7214">
            <a:extLst>
              <a:ext uri="{FF2B5EF4-FFF2-40B4-BE49-F238E27FC236}">
                <a16:creationId xmlns:a16="http://schemas.microsoft.com/office/drawing/2014/main" id="{F5D4ECE0-74FF-F5A7-8D57-550C0581B5F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86713" y="406400"/>
            <a:ext cx="461962" cy="461963"/>
            <a:chOff x="2680252" y="3872076"/>
            <a:chExt cx="161084" cy="160799"/>
          </a:xfrm>
        </p:grpSpPr>
        <p:sp>
          <p:nvSpPr>
            <p:cNvPr id="5" name="Kreis hellblau">
              <a:extLst>
                <a:ext uri="{FF2B5EF4-FFF2-40B4-BE49-F238E27FC236}">
                  <a16:creationId xmlns:a16="http://schemas.microsoft.com/office/drawing/2014/main" id="{9CE28C63-B160-D70E-5104-9CCF5F5F7686}"/>
                </a:ext>
              </a:extLst>
            </p:cNvPr>
            <p:cNvSpPr>
              <a:spLocks noChangeAspect="1"/>
            </p:cNvSpPr>
            <p:nvPr/>
          </p:nvSpPr>
          <p:spPr bwMode="gray">
            <a:xfrm>
              <a:off x="2680252" y="3872076"/>
              <a:ext cx="161084" cy="158589"/>
            </a:xfrm>
            <a:custGeom>
              <a:avLst/>
              <a:gdLst>
                <a:gd name="connsiteX0" fmla="*/ 567624 w 575760"/>
                <a:gd name="connsiteY0" fmla="*/ 288506 h 575760"/>
                <a:gd name="connsiteX1" fmla="*/ 288506 w 575760"/>
                <a:gd name="connsiteY1" fmla="*/ 567624 h 575760"/>
                <a:gd name="connsiteX2" fmla="*/ 9387 w 575760"/>
                <a:gd name="connsiteY2" fmla="*/ 288506 h 575760"/>
                <a:gd name="connsiteX3" fmla="*/ 288506 w 575760"/>
                <a:gd name="connsiteY3" fmla="*/ 9387 h 575760"/>
                <a:gd name="connsiteX4" fmla="*/ 567624 w 575760"/>
                <a:gd name="connsiteY4" fmla="*/ 288506 h 575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760" h="575760">
                  <a:moveTo>
                    <a:pt x="567624" y="288506"/>
                  </a:moveTo>
                  <a:cubicBezTo>
                    <a:pt x="567624" y="442659"/>
                    <a:pt x="442659" y="567624"/>
                    <a:pt x="288506" y="567624"/>
                  </a:cubicBezTo>
                  <a:cubicBezTo>
                    <a:pt x="134353" y="567624"/>
                    <a:pt x="9387" y="442659"/>
                    <a:pt x="9387" y="288506"/>
                  </a:cubicBezTo>
                  <a:cubicBezTo>
                    <a:pt x="9387" y="134353"/>
                    <a:pt x="134353" y="9387"/>
                    <a:pt x="288506" y="9387"/>
                  </a:cubicBezTo>
                  <a:cubicBezTo>
                    <a:pt x="442659" y="9387"/>
                    <a:pt x="567624" y="134353"/>
                    <a:pt x="567624" y="288506"/>
                  </a:cubicBezTo>
                  <a:close/>
                </a:path>
              </a:pathLst>
            </a:custGeom>
            <a:solidFill>
              <a:srgbClr val="B2E2EC"/>
            </a:solidFill>
            <a:ln w="15875" cap="rnd" cmpd="sng" algn="ctr">
              <a:noFill/>
              <a:prstDash val="sysDot"/>
              <a:tailEnd type="none"/>
            </a:ln>
            <a:effectLst/>
          </p:spPr>
          <p:txBody>
            <a:bodyPr wrap="none" lIns="251901" tIns="107958" rIns="0" bIns="71973" anchor="ctr"/>
            <a:lstStyle/>
            <a:p>
              <a:pPr defTabSz="9143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 altLang="de-DE" sz="700" kern="0" dirty="0">
                <a:solidFill>
                  <a:srgbClr val="5D7884"/>
                </a:solidFill>
                <a:latin typeface="Arial"/>
                <a:ea typeface="+mn-ea"/>
              </a:endParaRPr>
            </a:p>
          </p:txBody>
        </p: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FEC329C6-F431-4D87-DCD0-BE7B5F803198}"/>
                </a:ext>
              </a:extLst>
            </p:cNvPr>
            <p:cNvSpPr txBox="1"/>
            <p:nvPr/>
          </p:nvSpPr>
          <p:spPr>
            <a:xfrm>
              <a:off x="2694644" y="3895284"/>
              <a:ext cx="79158" cy="137591"/>
            </a:xfrm>
            <a:prstGeom prst="rect">
              <a:avLst/>
            </a:prstGeom>
            <a:noFill/>
          </p:spPr>
          <p:txBody>
            <a:bodyPr wrap="none" lIns="0" tIns="0" rIns="0" bIns="0"/>
            <a:lstStyle/>
            <a:p>
              <a:pPr defTabSz="914218" eaLnBrk="1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defRPr/>
              </a:pPr>
              <a:r>
                <a:rPr lang="de-DE" sz="2400" b="1" kern="0" dirty="0">
                  <a:solidFill>
                    <a:prstClr val="white"/>
                  </a:solidFill>
                  <a:latin typeface="Arial"/>
                  <a:ea typeface="+mn-ea"/>
                </a:rPr>
                <a:t>14</a:t>
              </a:r>
              <a:endParaRPr lang="de-CH" sz="2400" b="1" kern="0" dirty="0" err="1">
                <a:solidFill>
                  <a:prstClr val="white"/>
                </a:solidFill>
                <a:latin typeface="Arial"/>
                <a:ea typeface="+mn-ea"/>
              </a:endParaRPr>
            </a:p>
          </p:txBody>
        </p:sp>
      </p:grpSp>
      <p:graphicFrame>
        <p:nvGraphicFramePr>
          <p:cNvPr id="8" name="Tabelle 2">
            <a:extLst>
              <a:ext uri="{FF2B5EF4-FFF2-40B4-BE49-F238E27FC236}">
                <a16:creationId xmlns:a16="http://schemas.microsoft.com/office/drawing/2014/main" id="{442A6FBC-5609-E0BD-3B1C-A90AE2F6BB10}"/>
              </a:ext>
            </a:extLst>
          </p:cNvPr>
          <p:cNvGraphicFramePr>
            <a:graphicFrameLocks noGrp="1"/>
          </p:cNvGraphicFramePr>
          <p:nvPr/>
        </p:nvGraphicFramePr>
        <p:xfrm>
          <a:off x="179388" y="1196975"/>
          <a:ext cx="8785225" cy="5270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85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9605">
                <a:tc>
                  <a:txBody>
                    <a:bodyPr/>
                    <a:lstStyle/>
                    <a:p>
                      <a:r>
                        <a:rPr lang="de-CH" sz="1200" dirty="0"/>
                        <a:t>Inhalt</a:t>
                      </a:r>
                    </a:p>
                  </a:txBody>
                  <a:tcPr marL="91444" marR="91444" marT="45730" marB="4573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Betroffenheitsanalyse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Analyse der Auswirkungen von Veränderung auf die Organisation, bzw. auf die Stakeholder 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00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Einführungsvorgehen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Beschreibung des Vorgehens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Einführungsmassnahmen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Organisations-Transition /-Changemanagement 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Notfallmassnahmen und Notfallorganisation</a:t>
                      </a:r>
                      <a:br>
                        <a:rPr lang="de-CH" sz="1200" b="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b="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8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Ausbildungskonzept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Anforderungen, Ausbildungsvorgehen, Ausbildungsunterlagen, Ausbildungsinfrastruktur</a:t>
                      </a:r>
                      <a:b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13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Einführungsorganisation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Unterstützende Rollen für die Einführung (z.B. Einführungsverantwortliche, Superuser)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13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Einführungsplanung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Grob- und Feinplanung der Einführung</a:t>
                      </a: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8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Planung der Vorabnahme und der Abnahme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de-CH" sz="1200" i="1" kern="1200" dirty="0">
                          <a:solidFill>
                            <a:schemeClr val="dk1"/>
                          </a:solidFill>
                          <a:effectLst/>
                          <a:latin typeface="Calibri Light" panose="020F0302020204030204" pitchFamily="34" charset="0"/>
                          <a:ea typeface="+mn-ea"/>
                          <a:cs typeface="Arial" panose="020B0604020202020204" pitchFamily="34" charset="0"/>
                        </a:rPr>
                        <a:t>- Abnahmekriterien</a:t>
                      </a:r>
                      <a:b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84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sz="1200" b="1" i="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Freigabekriterien der Betriebsaufnahme</a:t>
                      </a: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br>
                        <a:rPr lang="de-CH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de-CH" sz="1200" i="1" kern="1200" dirty="0">
                        <a:solidFill>
                          <a:schemeClr val="dk1"/>
                        </a:solidFill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3" marR="68583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Präsentation BKI">
  <a:themeElements>
    <a:clrScheme name="Präsentation BKI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äsentation BK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9D5F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B9D5F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äsentation BKI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BKI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BKI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BKI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BKI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äsentation BKI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äsentation BKI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1765</Words>
  <Application>Microsoft Office PowerPoint</Application>
  <PresentationFormat>On-screen Show (4:3)</PresentationFormat>
  <Paragraphs>390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Präsentation BKI</vt:lpstr>
      <vt:lpstr>HERMES 22 Kleinprojekt  Szenario Dienstleistung/Produkt Entwicklung Projektdokumentation Ebene Ausführung </vt:lpstr>
      <vt:lpstr>Phasenziele </vt:lpstr>
      <vt:lpstr>PowerPoint Presentation</vt:lpstr>
      <vt:lpstr>PowerPoint Presentation</vt:lpstr>
      <vt:lpstr>PowerPoint Presentation</vt:lpstr>
      <vt:lpstr>PowerPoint Presentation</vt:lpstr>
      <vt:lpstr>Rechtsgrundlagenanalyse (1/2)</vt:lpstr>
      <vt:lpstr>Rechtsgrundlagenanalyse (2/2)</vt:lpstr>
      <vt:lpstr>Schutzbedarfsanalyse</vt:lpstr>
      <vt:lpstr>Beschaffungsanalyse</vt:lpstr>
      <vt:lpstr>Studie</vt:lpstr>
      <vt:lpstr>Situationsanalyse</vt:lpstr>
      <vt:lpstr>Organisationsanforderungen</vt:lpstr>
      <vt:lpstr>Organisationskonzept</vt:lpstr>
      <vt:lpstr>Geschäftsmodellbeschreibung 1/2</vt:lpstr>
      <vt:lpstr>Geschäftsmodellbeschreibung 2/2</vt:lpstr>
      <vt:lpstr>Prozessbeschreibung</vt:lpstr>
      <vt:lpstr>Organisationsbeschreibung</vt:lpstr>
      <vt:lpstr>Lösungsanforderungen</vt:lpstr>
      <vt:lpstr>Produktkonzept</vt:lpstr>
      <vt:lpstr>Detailspezifikation</vt:lpstr>
      <vt:lpstr>Einführungskonzept</vt:lpstr>
    </vt:vector>
  </TitlesOfParts>
  <Company>BKI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DK</dc:creator>
  <cp:lastModifiedBy>Peter Fomin</cp:lastModifiedBy>
  <cp:revision>266</cp:revision>
  <cp:lastPrinted>2023-05-02T15:34:44Z</cp:lastPrinted>
  <dcterms:created xsi:type="dcterms:W3CDTF">2007-07-09T06:35:32Z</dcterms:created>
  <dcterms:modified xsi:type="dcterms:W3CDTF">2026-09-24T12:55:22Z</dcterms:modified>
</cp:coreProperties>
</file>